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5" r:id="rId5"/>
  </p:sldMasterIdLst>
  <p:notesMasterIdLst>
    <p:notesMasterId r:id="rId19"/>
  </p:notesMasterIdLst>
  <p:handoutMasterIdLst>
    <p:handoutMasterId r:id="rId20"/>
  </p:handoutMasterIdLst>
  <p:sldIdLst>
    <p:sldId id="256" r:id="rId6"/>
    <p:sldId id="268" r:id="rId7"/>
    <p:sldId id="270" r:id="rId8"/>
    <p:sldId id="278" r:id="rId9"/>
    <p:sldId id="280" r:id="rId10"/>
    <p:sldId id="282" r:id="rId11"/>
    <p:sldId id="281" r:id="rId12"/>
    <p:sldId id="276" r:id="rId13"/>
    <p:sldId id="283" r:id="rId14"/>
    <p:sldId id="274" r:id="rId15"/>
    <p:sldId id="269" r:id="rId16"/>
    <p:sldId id="271" r:id="rId17"/>
    <p:sldId id="284" r:id="rId18"/>
  </p:sldIdLst>
  <p:sldSz cx="9144000" cy="6858000" type="screen4x3"/>
  <p:notesSz cx="6858000" cy="9083675"/>
  <p:defaultTextStyle>
    <a:defPPr>
      <a:defRPr lang="en-US"/>
    </a:defPPr>
    <a:lvl1pPr algn="l" rtl="0" fontAlgn="base">
      <a:spcBef>
        <a:spcPct val="0"/>
      </a:spcBef>
      <a:spcAft>
        <a:spcPct val="0"/>
      </a:spcAft>
      <a:defRPr sz="1400" kern="1200">
        <a:solidFill>
          <a:srgbClr val="292929"/>
        </a:solidFill>
        <a:latin typeface="Arial" pitchFamily="34" charset="0"/>
        <a:ea typeface="ＭＳ Ｐゴシック" pitchFamily="34" charset="-128"/>
        <a:cs typeface="+mn-cs"/>
      </a:defRPr>
    </a:lvl1pPr>
    <a:lvl2pPr marL="457200" algn="l" rtl="0" fontAlgn="base">
      <a:spcBef>
        <a:spcPct val="0"/>
      </a:spcBef>
      <a:spcAft>
        <a:spcPct val="0"/>
      </a:spcAft>
      <a:defRPr sz="1400" kern="1200">
        <a:solidFill>
          <a:srgbClr val="292929"/>
        </a:solidFill>
        <a:latin typeface="Arial" pitchFamily="34" charset="0"/>
        <a:ea typeface="ＭＳ Ｐゴシック" pitchFamily="34" charset="-128"/>
        <a:cs typeface="+mn-cs"/>
      </a:defRPr>
    </a:lvl2pPr>
    <a:lvl3pPr marL="914400" algn="l" rtl="0" fontAlgn="base">
      <a:spcBef>
        <a:spcPct val="0"/>
      </a:spcBef>
      <a:spcAft>
        <a:spcPct val="0"/>
      </a:spcAft>
      <a:defRPr sz="1400" kern="1200">
        <a:solidFill>
          <a:srgbClr val="292929"/>
        </a:solidFill>
        <a:latin typeface="Arial" pitchFamily="34" charset="0"/>
        <a:ea typeface="ＭＳ Ｐゴシック" pitchFamily="34" charset="-128"/>
        <a:cs typeface="+mn-cs"/>
      </a:defRPr>
    </a:lvl3pPr>
    <a:lvl4pPr marL="1371600" algn="l" rtl="0" fontAlgn="base">
      <a:spcBef>
        <a:spcPct val="0"/>
      </a:spcBef>
      <a:spcAft>
        <a:spcPct val="0"/>
      </a:spcAft>
      <a:defRPr sz="1400" kern="1200">
        <a:solidFill>
          <a:srgbClr val="292929"/>
        </a:solidFill>
        <a:latin typeface="Arial" pitchFamily="34" charset="0"/>
        <a:ea typeface="ＭＳ Ｐゴシック" pitchFamily="34" charset="-128"/>
        <a:cs typeface="+mn-cs"/>
      </a:defRPr>
    </a:lvl4pPr>
    <a:lvl5pPr marL="1828800" algn="l" rtl="0" fontAlgn="base">
      <a:spcBef>
        <a:spcPct val="0"/>
      </a:spcBef>
      <a:spcAft>
        <a:spcPct val="0"/>
      </a:spcAft>
      <a:defRPr sz="1400" kern="1200">
        <a:solidFill>
          <a:srgbClr val="292929"/>
        </a:solidFill>
        <a:latin typeface="Arial" pitchFamily="34" charset="0"/>
        <a:ea typeface="ＭＳ Ｐゴシック" pitchFamily="34" charset="-128"/>
        <a:cs typeface="+mn-cs"/>
      </a:defRPr>
    </a:lvl5pPr>
    <a:lvl6pPr marL="2286000" algn="l" defTabSz="914400" rtl="0" eaLnBrk="1" latinLnBrk="0" hangingPunct="1">
      <a:defRPr sz="1400" kern="1200">
        <a:solidFill>
          <a:srgbClr val="292929"/>
        </a:solidFill>
        <a:latin typeface="Arial" pitchFamily="34" charset="0"/>
        <a:ea typeface="ＭＳ Ｐゴシック" pitchFamily="34" charset="-128"/>
        <a:cs typeface="+mn-cs"/>
      </a:defRPr>
    </a:lvl6pPr>
    <a:lvl7pPr marL="2743200" algn="l" defTabSz="914400" rtl="0" eaLnBrk="1" latinLnBrk="0" hangingPunct="1">
      <a:defRPr sz="1400" kern="1200">
        <a:solidFill>
          <a:srgbClr val="292929"/>
        </a:solidFill>
        <a:latin typeface="Arial" pitchFamily="34" charset="0"/>
        <a:ea typeface="ＭＳ Ｐゴシック" pitchFamily="34" charset="-128"/>
        <a:cs typeface="+mn-cs"/>
      </a:defRPr>
    </a:lvl7pPr>
    <a:lvl8pPr marL="3200400" algn="l" defTabSz="914400" rtl="0" eaLnBrk="1" latinLnBrk="0" hangingPunct="1">
      <a:defRPr sz="1400" kern="1200">
        <a:solidFill>
          <a:srgbClr val="292929"/>
        </a:solidFill>
        <a:latin typeface="Arial" pitchFamily="34" charset="0"/>
        <a:ea typeface="ＭＳ Ｐゴシック" pitchFamily="34" charset="-128"/>
        <a:cs typeface="+mn-cs"/>
      </a:defRPr>
    </a:lvl8pPr>
    <a:lvl9pPr marL="3657600" algn="l" defTabSz="914400" rtl="0" eaLnBrk="1" latinLnBrk="0" hangingPunct="1">
      <a:defRPr sz="1400" kern="1200">
        <a:solidFill>
          <a:srgbClr val="292929"/>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A700"/>
    <a:srgbClr val="FF8817"/>
    <a:srgbClr val="FF8917"/>
    <a:srgbClr val="0053C3"/>
    <a:srgbClr val="FF751A"/>
    <a:srgbClr val="52455A"/>
    <a:srgbClr val="B0B7BB"/>
    <a:srgbClr val="9FA7B3"/>
    <a:srgbClr val="9AA3AF"/>
    <a:srgbClr val="4B7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96" autoAdjust="0"/>
    <p:restoredTop sz="99522" autoAdjust="0"/>
  </p:normalViewPr>
  <p:slideViewPr>
    <p:cSldViewPr snapToGrid="0">
      <p:cViewPr varScale="1">
        <p:scale>
          <a:sx n="115" d="100"/>
          <a:sy n="115" d="100"/>
        </p:scale>
        <p:origin x="-1536" y="-96"/>
      </p:cViewPr>
      <p:guideLst>
        <p:guide orient="horz" pos="4128"/>
        <p:guide pos="786"/>
      </p:guideLst>
    </p:cSldViewPr>
  </p:slideViewPr>
  <p:outlineViewPr>
    <p:cViewPr>
      <p:scale>
        <a:sx n="33" d="100"/>
        <a:sy n="33" d="100"/>
      </p:scale>
      <p:origin x="42" y="67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39" d="100"/>
          <a:sy n="139" d="100"/>
        </p:scale>
        <p:origin x="-4602" y="-10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bwMode="auto">
          <a:xfrm>
            <a:off x="0" y="0"/>
            <a:ext cx="2971800" cy="454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spcAft>
                <a:spcPct val="0"/>
              </a:spcAft>
              <a:buClrTx/>
              <a:buFontTx/>
              <a:buNone/>
              <a:defRPr sz="1200">
                <a:solidFill>
                  <a:schemeClr val="bg1">
                    <a:lumMod val="65000"/>
                  </a:schemeClr>
                </a:solidFill>
                <a:latin typeface="Arial" pitchFamily="34" charset="0"/>
                <a:ea typeface="+mn-ea"/>
                <a:cs typeface="Arial" pitchFamily="34" charset="0"/>
              </a:defRPr>
            </a:lvl1pPr>
          </a:lstStyle>
          <a:p>
            <a:pPr>
              <a:defRPr/>
            </a:pPr>
            <a:endParaRPr lang="en-US" sz="1000" dirty="0"/>
          </a:p>
        </p:txBody>
      </p:sp>
      <p:sp>
        <p:nvSpPr>
          <p:cNvPr id="8" name="Rectangle 3"/>
          <p:cNvSpPr>
            <a:spLocks noGrp="1" noChangeArrowheads="1"/>
          </p:cNvSpPr>
          <p:nvPr>
            <p:ph type="dt" idx="1"/>
          </p:nvPr>
        </p:nvSpPr>
        <p:spPr bwMode="auto">
          <a:xfrm>
            <a:off x="3884613" y="0"/>
            <a:ext cx="2971800" cy="454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FontTx/>
              <a:buNone/>
              <a:defRPr sz="1200">
                <a:solidFill>
                  <a:schemeClr val="bg1">
                    <a:lumMod val="65000"/>
                  </a:schemeClr>
                </a:solidFill>
                <a:latin typeface="Arial" pitchFamily="34" charset="0"/>
                <a:ea typeface="+mn-ea"/>
                <a:cs typeface="Arial" pitchFamily="34" charset="0"/>
              </a:defRPr>
            </a:lvl1pPr>
          </a:lstStyle>
          <a:p>
            <a:pPr>
              <a:defRPr/>
            </a:pPr>
            <a:endParaRPr lang="en-US" sz="1000"/>
          </a:p>
        </p:txBody>
      </p:sp>
      <p:sp>
        <p:nvSpPr>
          <p:cNvPr id="9" name="Rectangle 6"/>
          <p:cNvSpPr>
            <a:spLocks noGrp="1" noChangeArrowheads="1"/>
          </p:cNvSpPr>
          <p:nvPr>
            <p:ph type="ftr" sz="quarter" idx="2"/>
          </p:nvPr>
        </p:nvSpPr>
        <p:spPr bwMode="auto">
          <a:xfrm>
            <a:off x="0" y="8627915"/>
            <a:ext cx="2971800" cy="4541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600" b="1">
                <a:solidFill>
                  <a:schemeClr val="bg1">
                    <a:lumMod val="65000"/>
                  </a:schemeClr>
                </a:solidFill>
              </a:defRPr>
            </a:lvl1pPr>
          </a:lstStyle>
          <a:p>
            <a:r>
              <a:rPr lang="en-US" dirty="0" smtClean="0"/>
              <a:t>Copyright © 2010, SAS Institute Inc. All rights reserved.</a:t>
            </a:r>
            <a:endParaRPr lang="en-US" sz="1200" dirty="0">
              <a:latin typeface="Times New Roman" pitchFamily="18" charset="0"/>
            </a:endParaRPr>
          </a:p>
        </p:txBody>
      </p:sp>
      <p:sp>
        <p:nvSpPr>
          <p:cNvPr id="10" name="Rectangle 7"/>
          <p:cNvSpPr>
            <a:spLocks noGrp="1" noChangeArrowheads="1"/>
          </p:cNvSpPr>
          <p:nvPr>
            <p:ph type="sldNum" sz="quarter" idx="3"/>
          </p:nvPr>
        </p:nvSpPr>
        <p:spPr bwMode="auto">
          <a:xfrm>
            <a:off x="3884613" y="8627915"/>
            <a:ext cx="2971800" cy="4541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lumMod val="65000"/>
                  </a:schemeClr>
                </a:solidFill>
                <a:latin typeface="Arial Narrow" pitchFamily="34" charset="0"/>
              </a:defRPr>
            </a:lvl1pPr>
          </a:lstStyle>
          <a:p>
            <a:fld id="{0F3AC1AB-A7A8-4DFF-B258-11ED19841263}" type="slidenum">
              <a:rPr lang="en-US" smtClean="0"/>
              <a:pPr/>
              <a:t>‹#›</a:t>
            </a:fld>
            <a:endParaRPr lang="en-US" dirty="0"/>
          </a:p>
        </p:txBody>
      </p:sp>
    </p:spTree>
    <p:extLst>
      <p:ext uri="{BB962C8B-B14F-4D97-AF65-F5344CB8AC3E}">
        <p14:creationId xmlns:p14="http://schemas.microsoft.com/office/powerpoint/2010/main" val="4175665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4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spcAft>
                <a:spcPct val="0"/>
              </a:spcAft>
              <a:buClrTx/>
              <a:buFontTx/>
              <a:buNone/>
              <a:defRPr sz="1000">
                <a:solidFill>
                  <a:schemeClr val="bg1">
                    <a:lumMod val="65000"/>
                  </a:schemeClr>
                </a:solidFill>
                <a:latin typeface="Arial" pitchFamily="34" charset="0"/>
                <a:ea typeface="+mn-ea"/>
                <a:cs typeface="Arial" pitchFamily="34" charset="0"/>
              </a:defRPr>
            </a:lvl1pPr>
          </a:lstStyle>
          <a:p>
            <a:pPr>
              <a:defRPr/>
            </a:pPr>
            <a:endParaRPr lang="en-US" dirty="0"/>
          </a:p>
        </p:txBody>
      </p:sp>
      <p:sp>
        <p:nvSpPr>
          <p:cNvPr id="39939" name="Rectangle 3"/>
          <p:cNvSpPr>
            <a:spLocks noGrp="1" noChangeArrowheads="1"/>
          </p:cNvSpPr>
          <p:nvPr>
            <p:ph type="dt" idx="1"/>
          </p:nvPr>
        </p:nvSpPr>
        <p:spPr bwMode="auto">
          <a:xfrm>
            <a:off x="3884613" y="0"/>
            <a:ext cx="2971800" cy="454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FontTx/>
              <a:buNone/>
              <a:defRPr sz="1000">
                <a:solidFill>
                  <a:schemeClr val="bg1">
                    <a:lumMod val="65000"/>
                  </a:schemeClr>
                </a:solidFill>
                <a:latin typeface="Arial" pitchFamily="34" charset="0"/>
                <a:ea typeface="+mn-ea"/>
                <a:cs typeface="Arial" pitchFamily="34"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57288" y="681038"/>
            <a:ext cx="4543425" cy="3406775"/>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14746"/>
            <a:ext cx="5486400" cy="40876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9942" name="Rectangle 6"/>
          <p:cNvSpPr>
            <a:spLocks noGrp="1" noChangeArrowheads="1"/>
          </p:cNvSpPr>
          <p:nvPr>
            <p:ph type="ftr" sz="quarter" idx="4"/>
          </p:nvPr>
        </p:nvSpPr>
        <p:spPr bwMode="auto">
          <a:xfrm>
            <a:off x="0" y="8627915"/>
            <a:ext cx="2971800" cy="4541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600" b="1">
                <a:solidFill>
                  <a:schemeClr val="bg1">
                    <a:lumMod val="65000"/>
                  </a:schemeClr>
                </a:solidFill>
              </a:defRPr>
            </a:lvl1pPr>
          </a:lstStyle>
          <a:p>
            <a:r>
              <a:rPr lang="en-US" dirty="0" smtClean="0"/>
              <a:t>Copyright © 2010, SAS Institute Inc. All rights reserved.</a:t>
            </a:r>
            <a:endParaRPr lang="en-US" sz="1200" dirty="0">
              <a:latin typeface="Times New Roman" pitchFamily="18" charset="0"/>
            </a:endParaRPr>
          </a:p>
        </p:txBody>
      </p:sp>
      <p:sp>
        <p:nvSpPr>
          <p:cNvPr id="39943" name="Rectangle 7"/>
          <p:cNvSpPr>
            <a:spLocks noGrp="1" noChangeArrowheads="1"/>
          </p:cNvSpPr>
          <p:nvPr>
            <p:ph type="sldNum" sz="quarter" idx="5"/>
          </p:nvPr>
        </p:nvSpPr>
        <p:spPr bwMode="auto">
          <a:xfrm>
            <a:off x="3884613" y="8627915"/>
            <a:ext cx="2971800" cy="4541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lumMod val="65000"/>
                  </a:schemeClr>
                </a:solidFill>
                <a:latin typeface="Arial Narrow" pitchFamily="34" charset="0"/>
              </a:defRPr>
            </a:lvl1pPr>
          </a:lstStyle>
          <a:p>
            <a:fld id="{0F3AC1AB-A7A8-4DFF-B258-11ED19841263}" type="slidenum">
              <a:rPr lang="en-US" smtClean="0"/>
              <a:pPr/>
              <a:t>‹#›</a:t>
            </a:fld>
            <a:endParaRPr lang="en-US" dirty="0"/>
          </a:p>
        </p:txBody>
      </p:sp>
    </p:spTree>
    <p:extLst>
      <p:ext uri="{BB962C8B-B14F-4D97-AF65-F5344CB8AC3E}">
        <p14:creationId xmlns:p14="http://schemas.microsoft.com/office/powerpoint/2010/main" val="198431620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spcBef>
                <a:spcPct val="0"/>
              </a:spcBef>
              <a:buFont typeface="Arial" pitchFamily="34" charset="0"/>
              <a:buNone/>
              <a:defRPr/>
            </a:pPr>
            <a:r>
              <a:rPr lang="en-US" sz="1000" baseline="0" dirty="0" smtClean="0">
                <a:latin typeface="Times New Roman" pitchFamily="18" charset="0"/>
              </a:rPr>
              <a:t>While some technology is necessary for the daily operations of the organization (the central nervous system if you will), the technical infrastructure to help maximize value creation requires an environment for discovery, experimentation, and learning to inform decisions.  </a:t>
            </a:r>
          </a:p>
          <a:p>
            <a:pPr marL="182861" indent="-182861">
              <a:spcBef>
                <a:spcPct val="0"/>
              </a:spcBef>
              <a:defRPr/>
            </a:pPr>
            <a:endParaRPr lang="en-US" sz="1000" baseline="0" dirty="0" smtClean="0">
              <a:latin typeface="Times New Roman" pitchFamily="18" charset="0"/>
            </a:endParaRPr>
          </a:p>
          <a:p>
            <a:pPr marL="182861" indent="-182861">
              <a:spcBef>
                <a:spcPct val="0"/>
              </a:spcBef>
              <a:buFont typeface="Arial" pitchFamily="34" charset="0"/>
              <a:buChar char="•"/>
              <a:defRPr/>
            </a:pPr>
            <a:r>
              <a:rPr lang="en-US" sz="1000" baseline="0" dirty="0" smtClean="0">
                <a:latin typeface="Times New Roman" pitchFamily="18" charset="0"/>
              </a:rPr>
              <a:t>It starts with Discovery—even if you know the problem you are trying to solve, you need to spend time exploring the data to determine the best approach—if the data are of sufficient quality on which to base confident decisions.</a:t>
            </a:r>
          </a:p>
          <a:p>
            <a:pPr marL="182861" indent="-182861">
              <a:spcBef>
                <a:spcPct val="0"/>
              </a:spcBef>
              <a:defRPr/>
            </a:pPr>
            <a:endParaRPr lang="en-US" sz="1000" baseline="0" dirty="0" smtClean="0">
              <a:latin typeface="Times New Roman" pitchFamily="18" charset="0"/>
            </a:endParaRPr>
          </a:p>
          <a:p>
            <a:pPr marL="182861" indent="-182861">
              <a:spcBef>
                <a:spcPct val="0"/>
              </a:spcBef>
              <a:buFont typeface="Arial" pitchFamily="34" charset="0"/>
              <a:buChar char="•"/>
              <a:defRPr/>
            </a:pPr>
            <a:r>
              <a:rPr lang="en-US" sz="1000" baseline="0" dirty="0" smtClean="0">
                <a:latin typeface="Times New Roman" pitchFamily="18" charset="0"/>
              </a:rPr>
              <a:t>Once you’ve determined the approach and have a sense of the structure and shape of the data, you can formulate the model, test and validate it.  While some of the visuals here reflect predictive models, we don’t want to limit your thinking—these could be optimization models, time series forecasts, social networks, or other models.</a:t>
            </a:r>
          </a:p>
          <a:p>
            <a:pPr marL="182861" indent="-182861">
              <a:spcBef>
                <a:spcPct val="0"/>
              </a:spcBef>
              <a:defRPr/>
            </a:pPr>
            <a:endParaRPr lang="en-US" sz="1000" baseline="0" dirty="0" smtClean="0">
              <a:latin typeface="Times New Roman" pitchFamily="18" charset="0"/>
            </a:endParaRPr>
          </a:p>
          <a:p>
            <a:pPr marL="182861" indent="-182861">
              <a:spcBef>
                <a:spcPct val="0"/>
              </a:spcBef>
              <a:buFont typeface="Arial" pitchFamily="34" charset="0"/>
              <a:buChar char="•"/>
              <a:defRPr/>
            </a:pPr>
            <a:r>
              <a:rPr lang="en-US" sz="1000" baseline="0" dirty="0" smtClean="0">
                <a:latin typeface="Times New Roman" pitchFamily="18" charset="0"/>
              </a:rPr>
              <a:t>The learning can be deployed in multiple ways to inform a number of decisions—as an interactive visualization to show decision makers what they need to know; as a production model deployed in real-time to put the information in context to trigger better operational decisions.  </a:t>
            </a:r>
          </a:p>
          <a:p>
            <a:pPr marL="182861" indent="-182861">
              <a:spcBef>
                <a:spcPct val="0"/>
              </a:spcBef>
              <a:defRPr/>
            </a:pPr>
            <a:endParaRPr lang="en-US" sz="1000" baseline="0" dirty="0" smtClean="0">
              <a:latin typeface="Times New Roman" pitchFamily="18" charset="0"/>
            </a:endParaRPr>
          </a:p>
          <a:p>
            <a:pPr marL="182861" indent="-182861">
              <a:spcBef>
                <a:spcPct val="0"/>
              </a:spcBef>
              <a:buFont typeface="Arial" pitchFamily="34" charset="0"/>
              <a:buChar char="•"/>
              <a:defRPr/>
            </a:pPr>
            <a:r>
              <a:rPr lang="en-US" sz="1000" baseline="0" dirty="0" smtClean="0">
                <a:latin typeface="Times New Roman" pitchFamily="18" charset="0"/>
              </a:rPr>
              <a:t>When you think about the number of decisions organizations make every day, the cumulative effect of improving a lot of individual decisions can be of significant value. The technical infrastructure should help more and better decisions take place across the organization.  </a:t>
            </a:r>
            <a:endParaRPr lang="en-US" sz="1000" dirty="0" smtClean="0">
              <a:latin typeface="Times New Roman" pitchFamily="18" charset="0"/>
            </a:endParaRPr>
          </a:p>
          <a:p>
            <a:endParaRPr lang="en-US" sz="1000" dirty="0"/>
          </a:p>
        </p:txBody>
      </p:sp>
      <p:sp>
        <p:nvSpPr>
          <p:cNvPr id="4" name="Slide Number Placeholder 3"/>
          <p:cNvSpPr>
            <a:spLocks noGrp="1"/>
          </p:cNvSpPr>
          <p:nvPr>
            <p:ph type="sldNum" sz="quarter" idx="10"/>
          </p:nvPr>
        </p:nvSpPr>
        <p:spPr/>
        <p:txBody>
          <a:bodyPr/>
          <a:lstStyle/>
          <a:p>
            <a:fld id="{6D3264F1-DF58-4F85-ADAF-93D14C1A96CD}"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Line 47"/>
          <p:cNvSpPr>
            <a:spLocks noChangeShapeType="1"/>
          </p:cNvSpPr>
          <p:nvPr/>
        </p:nvSpPr>
        <p:spPr bwMode="auto">
          <a:xfrm>
            <a:off x="1252538" y="4264025"/>
            <a:ext cx="4805362" cy="0"/>
          </a:xfrm>
          <a:prstGeom prst="line">
            <a:avLst/>
          </a:prstGeom>
          <a:noFill/>
          <a:ln w="19050">
            <a:solidFill>
              <a:schemeClr val="accent5"/>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a:latin typeface="Arial" charset="0"/>
              <a:ea typeface="+mn-ea"/>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Narrow" pitchFamily="34" charset="0"/>
              </a:defRPr>
            </a:lvl1pPr>
          </a:lstStyle>
          <a:p>
            <a:r>
              <a:rPr lang="en-US" smtClean="0"/>
              <a:t>Click to edit Master subtitle style</a:t>
            </a:r>
            <a:endParaRPr lang="en-US" dirty="0"/>
          </a:p>
        </p:txBody>
      </p:sp>
      <p:sp>
        <p:nvSpPr>
          <p:cNvPr id="19" name="Rectangle 18"/>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D9D9D9"/>
                </a:solidFill>
                <a:effectLst/>
                <a:uLnTx/>
                <a:uFillTx/>
              </a:rPr>
              <a:t/>
            </a:r>
            <a:br>
              <a:rPr kumimoji="0" lang="en-US" sz="600" b="1" i="0" u="none" strike="noStrike" kern="0" cap="none" spc="0" normalizeH="0" baseline="0" noProof="0" dirty="0" smtClean="0">
                <a:ln>
                  <a:noFill/>
                </a:ln>
                <a:solidFill>
                  <a:srgbClr val="D9D9D9"/>
                </a:solidFill>
                <a:effectLst/>
                <a:uLnTx/>
                <a:uFillTx/>
              </a:rPr>
            </a:br>
            <a:r>
              <a:rPr kumimoji="0" lang="en-US" sz="600" b="1" i="0" u="none" strike="noStrike" kern="0" cap="none" spc="0" normalizeH="0" baseline="0" noProof="0" dirty="0" smtClean="0">
                <a:ln>
                  <a:noFill/>
                </a:ln>
                <a:solidFill>
                  <a:srgbClr val="D9D9D9"/>
                </a:solidFill>
                <a:effectLst/>
                <a:uLnTx/>
                <a:uFillTx/>
              </a:rPr>
              <a:t>Copyright </a:t>
            </a:r>
            <a:r>
              <a:rPr kumimoji="0" lang="en-US" sz="600" b="1" i="0" u="none" strike="noStrike" kern="0" cap="none" spc="0" normalizeH="0" baseline="0" noProof="0" dirty="0">
                <a:ln>
                  <a:noFill/>
                </a:ln>
                <a:solidFill>
                  <a:srgbClr val="D9D9D9"/>
                </a:solidFill>
                <a:effectLst/>
                <a:uLnTx/>
                <a:uFillTx/>
              </a:rPr>
              <a:t>© </a:t>
            </a:r>
            <a:r>
              <a:rPr kumimoji="0" lang="en-US" sz="600" b="1" i="0" u="none" strike="noStrike" kern="0" cap="none" spc="0" normalizeH="0" baseline="0" noProof="0" dirty="0" smtClean="0">
                <a:ln>
                  <a:noFill/>
                </a:ln>
                <a:solidFill>
                  <a:srgbClr val="D9D9D9"/>
                </a:solidFill>
                <a:effectLst/>
                <a:uLnTx/>
                <a:uFillTx/>
              </a:rPr>
              <a:t>2010 </a:t>
            </a:r>
            <a:r>
              <a:rPr kumimoji="0" lang="en-US" sz="600" b="1" i="0" u="none" strike="noStrike" kern="0" cap="none" spc="0" normalizeH="0" baseline="0" noProof="0" dirty="0">
                <a:ln>
                  <a:noFill/>
                </a:ln>
                <a:solidFill>
                  <a:srgbClr val="D9D9D9"/>
                </a:solidFill>
                <a:effectLst/>
                <a:uLnTx/>
                <a:uFillTx/>
              </a:rPr>
              <a:t>SAS Institute Inc. All rights reserved.</a:t>
            </a:r>
            <a:endParaRPr kumimoji="0" lang="en-US" sz="600" b="0" i="0" u="none" strike="noStrike" kern="0" cap="none" spc="0" normalizeH="0" baseline="0" noProof="0" dirty="0">
              <a:ln>
                <a:noFill/>
              </a:ln>
              <a:solidFill>
                <a:srgbClr val="D9D9D9"/>
              </a:solidFill>
              <a:effectLst/>
              <a:uLnTx/>
              <a:uFillTx/>
              <a:latin typeface="Times New Roman" pitchFamily="18" charset="0"/>
            </a:endParaRPr>
          </a:p>
        </p:txBody>
      </p:sp>
      <p:pic>
        <p:nvPicPr>
          <p:cNvPr id="6" name="Picture 5" descr="JMP_logo_PMS_285C.jpg"/>
          <p:cNvPicPr>
            <a:picLocks noChangeAspect="1"/>
          </p:cNvPicPr>
          <p:nvPr userDrawn="1"/>
        </p:nvPicPr>
        <p:blipFill>
          <a:blip r:embed="rId3" cstate="print"/>
          <a:stretch>
            <a:fillRect/>
          </a:stretch>
        </p:blipFill>
        <p:spPr>
          <a:xfrm>
            <a:off x="1247775" y="5836920"/>
            <a:ext cx="1202896" cy="81915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6553200"/>
            <a:ext cx="2362200" cy="304800"/>
          </a:xfrm>
          <a:prstGeom prst="rect">
            <a:avLst/>
          </a:prstGeom>
          <a:noFill/>
          <a:ln w="9525">
            <a:noFill/>
            <a:miter lim="800000"/>
            <a:headEnd/>
            <a:tailEnd/>
          </a:ln>
          <a:effectLst/>
        </p:spPr>
        <p:txBody>
          <a:bodyPr anchor="b"/>
          <a:lstStyle/>
          <a:p>
            <a:pPr eaLnBrk="0" hangingPunct="0">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4264025"/>
            <a:ext cx="4805362" cy="0"/>
          </a:xfrm>
          <a:prstGeom prst="line">
            <a:avLst/>
          </a:prstGeom>
          <a:noFill/>
          <a:ln w="19050">
            <a:solidFill>
              <a:schemeClr val="bg1"/>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a:latin typeface="Arial" charset="0"/>
              <a:ea typeface="+mn-ea"/>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smtClean="0"/>
              <a:t>Click to edit Master subtitle style</a:t>
            </a:r>
            <a:endParaRPr lang="en-US" dirty="0"/>
          </a:p>
        </p:txBody>
      </p:sp>
      <p:sp>
        <p:nvSpPr>
          <p:cNvPr id="12" name="Rectangle 11"/>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r>
              <a:rPr lang="en-US" sz="600" b="1" dirty="0" smtClean="0">
                <a:solidFill>
                  <a:schemeClr val="accent2"/>
                </a:solidFill>
              </a:rPr>
              <a:t/>
            </a:r>
            <a:br>
              <a:rPr lang="en-US" sz="600" b="1" dirty="0" smtClean="0">
                <a:solidFill>
                  <a:schemeClr val="accent2"/>
                </a:solidFill>
              </a:rPr>
            </a:br>
            <a:r>
              <a:rPr lang="en-US" sz="600" b="1" dirty="0">
                <a:solidFill>
                  <a:schemeClr val="accent2"/>
                </a:solidFill>
              </a:rPr>
              <a:t>Copyright © 2010 SAS Institute Inc. All rights reserved.</a:t>
            </a:r>
            <a:endParaRPr lang="en-US" sz="600" dirty="0">
              <a:solidFill>
                <a:schemeClr val="accent2"/>
              </a:solidFill>
              <a:latin typeface="Times New Roman" pitchFamily="18" charset="0"/>
            </a:endParaRPr>
          </a:p>
        </p:txBody>
      </p:sp>
      <p:pic>
        <p:nvPicPr>
          <p:cNvPr id="7" name="Picture 6" descr="JMP_logo_white.png"/>
          <p:cNvPicPr>
            <a:picLocks noChangeAspect="1"/>
          </p:cNvPicPr>
          <p:nvPr userDrawn="1"/>
        </p:nvPicPr>
        <p:blipFill>
          <a:blip r:embed="rId3" cstate="print"/>
          <a:stretch>
            <a:fillRect/>
          </a:stretch>
        </p:blipFill>
        <p:spPr>
          <a:xfrm>
            <a:off x="1247775" y="5849139"/>
            <a:ext cx="1198245" cy="80413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ull Coverage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4" name="Rectangle 45"/>
          <p:cNvSpPr>
            <a:spLocks noGrp="1" noChangeArrowheads="1"/>
          </p:cNvSpPr>
          <p:nvPr>
            <p:ph type="subTitle" sz="quarter" idx="1"/>
          </p:nvPr>
        </p:nvSpPr>
        <p:spPr>
          <a:xfrm>
            <a:off x="1203325" y="3286125"/>
            <a:ext cx="3810000" cy="328295"/>
          </a:xfrm>
        </p:spPr>
        <p:txBody>
          <a:bodyPr/>
          <a:lstStyle>
            <a:lvl1pPr marL="0" indent="0">
              <a:lnSpc>
                <a:spcPct val="95000"/>
              </a:lnSpc>
              <a:spcBef>
                <a:spcPct val="0"/>
              </a:spcBef>
              <a:spcAft>
                <a:spcPct val="0"/>
              </a:spcAft>
              <a:buFont typeface="Wingdings" pitchFamily="2" charset="2"/>
              <a:buNone/>
              <a:defRPr sz="1600" baseline="0">
                <a:solidFill>
                  <a:srgbClr val="D9D9D9"/>
                </a:solidFill>
                <a:latin typeface="Arial Narrow" pitchFamily="34" charset="0"/>
              </a:defRPr>
            </a:lvl1pPr>
          </a:lstStyle>
          <a:p>
            <a:r>
              <a:rPr lang="en-US" smtClean="0"/>
              <a:t>Click to edit Master subtitle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00539B"/>
                </a:solidFill>
                <a:effectLst/>
                <a:uLnTx/>
                <a:uFillTx/>
              </a:rPr>
              <a:t/>
            </a:r>
            <a:br>
              <a:rPr kumimoji="0" lang="en-US" sz="600" b="1" i="0" u="none" strike="noStrike" kern="0" cap="none" spc="0" normalizeH="0" baseline="0" noProof="0" dirty="0" smtClean="0">
                <a:ln>
                  <a:noFill/>
                </a:ln>
                <a:solidFill>
                  <a:srgbClr val="00539B"/>
                </a:solidFill>
                <a:effectLst/>
                <a:uLnTx/>
                <a:uFillTx/>
              </a:rPr>
            </a:br>
            <a:r>
              <a:rPr kumimoji="0" lang="en-US" sz="600" b="1" i="0" u="none" strike="noStrike" kern="0" cap="none" spc="0" normalizeH="0" baseline="0" noProof="0" dirty="0">
                <a:ln>
                  <a:noFill/>
                </a:ln>
                <a:solidFill>
                  <a:srgbClr val="00539B"/>
                </a:solidFill>
                <a:effectLst/>
                <a:uLnTx/>
                <a:uFillTx/>
              </a:rPr>
              <a:t>Copyright © 2010 SAS Institute Inc. All rights reserved.</a:t>
            </a:r>
            <a:endParaRPr kumimoji="0" lang="en-US" sz="600" b="0" i="0" u="none" strike="noStrike" kern="0" cap="none" spc="0" normalizeH="0" baseline="0" noProof="0" dirty="0">
              <a:ln>
                <a:noFill/>
              </a:ln>
              <a:solidFill>
                <a:srgbClr val="00539B"/>
              </a:solidFill>
              <a:effectLst/>
              <a:uLnTx/>
              <a:uFillTx/>
              <a:latin typeface="Times New Roman" pitchFamily="18" charset="0"/>
            </a:endParaRPr>
          </a:p>
        </p:txBody>
      </p:sp>
      <p:pic>
        <p:nvPicPr>
          <p:cNvPr id="5" name="Picture 4" descr="JMP_logo_white.png"/>
          <p:cNvPicPr>
            <a:picLocks noChangeAspect="1"/>
          </p:cNvPicPr>
          <p:nvPr userDrawn="1"/>
        </p:nvPicPr>
        <p:blipFill>
          <a:blip r:embed="rId3" cstate="print"/>
          <a:stretch>
            <a:fillRect/>
          </a:stretch>
        </p:blipFill>
        <p:spPr>
          <a:xfrm>
            <a:off x="1247775" y="5849139"/>
            <a:ext cx="1198245" cy="80413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2" name="Text Placeholder 9"/>
          <p:cNvSpPr>
            <a:spLocks noGrp="1"/>
          </p:cNvSpPr>
          <p:nvPr>
            <p:ph type="body" sz="quarter" idx="10"/>
          </p:nvPr>
        </p:nvSpPr>
        <p:spPr>
          <a:xfrm>
            <a:off x="1206500" y="3632200"/>
            <a:ext cx="5410200" cy="1732166"/>
          </a:xfrm>
        </p:spPr>
        <p:txBody>
          <a:bodyPr/>
          <a:lstStyle>
            <a:lvl1pPr marL="0" indent="0">
              <a:lnSpc>
                <a:spcPct val="100000"/>
              </a:lnSpc>
              <a:spcBef>
                <a:spcPts val="0"/>
              </a:spcBef>
              <a:spcAft>
                <a:spcPts val="0"/>
              </a:spcAft>
              <a:buNone/>
              <a:defRPr sz="1800" b="0" baseline="0">
                <a:solidFill>
                  <a:schemeClr val="bg1"/>
                </a:solidFill>
                <a:latin typeface="+mj-lt"/>
              </a:defRPr>
            </a:lvl1pPr>
            <a:lvl2pPr marL="455613" indent="-222250">
              <a:buNone/>
              <a:defRPr sz="1800" b="0">
                <a:solidFill>
                  <a:schemeClr val="bg1"/>
                </a:solidFill>
                <a:latin typeface="+mj-lt"/>
              </a:defRPr>
            </a:lvl2pPr>
            <a:lvl3pPr marL="685800" indent="-230188">
              <a:buNone/>
              <a:defRPr sz="1800" b="0">
                <a:solidFill>
                  <a:schemeClr val="bg1"/>
                </a:solidFill>
                <a:latin typeface="+mj-lt"/>
              </a:defRPr>
            </a:lvl3pPr>
            <a:lvl4pPr marL="914400" indent="-228600">
              <a:buNone/>
              <a:defRPr sz="1800" b="0">
                <a:solidFill>
                  <a:schemeClr val="bg1"/>
                </a:solidFill>
                <a:latin typeface="+mj-lt"/>
              </a:defRPr>
            </a:lvl4pPr>
            <a:lvl5pPr marL="1143000" indent="-228600">
              <a:buNone/>
              <a:tabLst/>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r>
              <a:rPr lang="en-US" sz="600" b="1" dirty="0" smtClean="0">
                <a:solidFill>
                  <a:schemeClr val="accent2"/>
                </a:solidFill>
              </a:rPr>
              <a:t/>
            </a:r>
            <a:br>
              <a:rPr lang="en-US" sz="600" b="1" dirty="0" smtClean="0">
                <a:solidFill>
                  <a:schemeClr val="accent2"/>
                </a:solidFill>
              </a:rPr>
            </a:br>
            <a:r>
              <a:rPr lang="en-US" sz="600" b="1" dirty="0">
                <a:solidFill>
                  <a:schemeClr val="accent2"/>
                </a:solidFill>
              </a:rPr>
              <a:t>Copyright © 2010 SAS Institute Inc. All rights reserved.</a:t>
            </a:r>
            <a:endParaRPr lang="en-US" sz="600" dirty="0">
              <a:solidFill>
                <a:schemeClr val="accent2"/>
              </a:solidFill>
              <a:latin typeface="Times New Roman" pitchFamily="18" charset="0"/>
            </a:endParaRPr>
          </a:p>
        </p:txBody>
      </p:sp>
      <p:pic>
        <p:nvPicPr>
          <p:cNvPr id="7" name="Picture 6" descr="JMP_logo_white.png"/>
          <p:cNvPicPr>
            <a:picLocks noChangeAspect="1"/>
          </p:cNvPicPr>
          <p:nvPr userDrawn="1"/>
        </p:nvPicPr>
        <p:blipFill>
          <a:blip r:embed="rId3" cstate="print"/>
          <a:stretch>
            <a:fillRect/>
          </a:stretch>
        </p:blipFill>
        <p:spPr>
          <a:xfrm>
            <a:off x="1247775" y="5849139"/>
            <a:ext cx="1198245" cy="80413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AS Closing Slide Alternativ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769" y="5892800"/>
            <a:ext cx="4748212" cy="520700"/>
          </a:xfrm>
        </p:spPr>
        <p:txBody>
          <a:bodyPr/>
          <a:lstStyle>
            <a:lvl1pPr algn="ctr">
              <a:defRPr sz="2800" baseline="0">
                <a:solidFill>
                  <a:schemeClr val="bg1"/>
                </a:solidFil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603375" y="3619500"/>
            <a:ext cx="5969000" cy="2082800"/>
          </a:xfrm>
        </p:spPr>
        <p:txBody>
          <a:bodyPr/>
          <a:lstStyle>
            <a:lvl1pPr marL="0" indent="0" algn="ctr">
              <a:lnSpc>
                <a:spcPct val="100000"/>
              </a:lnSpc>
              <a:spcBef>
                <a:spcPts val="0"/>
              </a:spcBef>
              <a:spcAft>
                <a:spcPts val="0"/>
              </a:spcAft>
              <a:buNone/>
              <a:defRPr sz="1800" b="0" baseline="0">
                <a:solidFill>
                  <a:schemeClr val="bg1"/>
                </a:solidFill>
                <a:latin typeface="+mj-lt"/>
              </a:defRPr>
            </a:lvl1pPr>
            <a:lvl2pPr>
              <a:buNone/>
              <a:defRPr sz="1800" b="0">
                <a:solidFill>
                  <a:schemeClr val="bg1"/>
                </a:solidFill>
                <a:latin typeface="+mj-lt"/>
              </a:defRPr>
            </a:lvl2pPr>
            <a:lvl3pPr>
              <a:buNone/>
              <a:defRPr sz="1800" b="0">
                <a:solidFill>
                  <a:schemeClr val="bg1"/>
                </a:solidFill>
                <a:latin typeface="+mj-lt"/>
              </a:defRPr>
            </a:lvl3pPr>
            <a:lvl4pPr>
              <a:buNone/>
              <a:defRPr sz="1800" b="0">
                <a:solidFill>
                  <a:schemeClr val="bg1"/>
                </a:solidFill>
                <a:latin typeface="+mj-lt"/>
              </a:defRPr>
            </a:lvl4pPr>
            <a:lvl5pPr>
              <a:buNone/>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Rectangle 1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hangingPunct="0"/>
            <a:r>
              <a:rPr lang="en-US" sz="600" b="1" dirty="0" smtClean="0">
                <a:solidFill>
                  <a:schemeClr val="accent2"/>
                </a:solidFill>
              </a:rPr>
              <a:t/>
            </a:r>
            <a:br>
              <a:rPr lang="en-US" sz="600" b="1" dirty="0" smtClean="0">
                <a:solidFill>
                  <a:schemeClr val="accent2"/>
                </a:solidFill>
              </a:rPr>
            </a:br>
            <a:r>
              <a:rPr lang="en-US" sz="600" b="1" dirty="0">
                <a:solidFill>
                  <a:schemeClr val="accent2"/>
                </a:solidFill>
              </a:rPr>
              <a:t>Copyright © 2010 SAS Institute Inc. All rights reserved.</a:t>
            </a:r>
            <a:endParaRPr lang="en-US" sz="600" dirty="0">
              <a:solidFill>
                <a:schemeClr val="accent2"/>
              </a:solidFill>
              <a:latin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3C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38174" y="1225550"/>
            <a:ext cx="8201025" cy="2001766"/>
          </a:xfrm>
        </p:spPr>
        <p:txBody>
          <a:bodyPr/>
          <a:lstStyle>
            <a:lvl1pPr>
              <a:buClr>
                <a:schemeClr val="accent2"/>
              </a:buClr>
              <a:defRPr/>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Rectangle 4"/>
          <p:cNvSpPr/>
          <p:nvPr/>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7" name="Rectangle 6"/>
          <p:cNvSpPr/>
          <p:nvPr userDrawn="1"/>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a:latin typeface="Arial" charset="0"/>
              <a:ea typeface="+mn-ea"/>
            </a:endParaRPr>
          </a:p>
        </p:txBody>
      </p:sp>
      <p:sp>
        <p:nvSpPr>
          <p:cNvPr id="2" name="Title 1"/>
          <p:cNvSpPr>
            <a:spLocks noGrp="1"/>
          </p:cNvSpPr>
          <p:nvPr>
            <p:ph type="title"/>
          </p:nvPr>
        </p:nvSpPr>
        <p:spPr>
          <a:xfrm>
            <a:off x="722313" y="2857500"/>
            <a:ext cx="7688262" cy="1362075"/>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483039"/>
            <a:ext cx="7688262" cy="374461"/>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a:latin typeface="Arial" charset="0"/>
              <a:ea typeface="+mn-ea"/>
            </a:endParaRPr>
          </a:p>
        </p:txBody>
      </p:sp>
      <p:sp>
        <p:nvSpPr>
          <p:cNvPr id="7" name="Rectangle 6"/>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a:latin typeface="Arial" charset="0"/>
              <a:ea typeface="+mn-ea"/>
            </a:endParaRPr>
          </a:p>
        </p:txBody>
      </p:sp>
      <p:sp>
        <p:nvSpPr>
          <p:cNvPr id="9"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a:latin typeface="Arial" charset="0"/>
              <a:ea typeface="+mn-ea"/>
            </a:endParaRPr>
          </a:p>
        </p:txBody>
      </p:sp>
      <p:sp>
        <p:nvSpPr>
          <p:cNvPr id="10" name="Rectangle 9"/>
          <p:cNvSpPr/>
          <p:nvPr userDrawn="1"/>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a:latin typeface="Arial" charset="0"/>
              <a:ea typeface="+mn-ea"/>
            </a:endParaRPr>
          </a:p>
        </p:txBody>
      </p:sp>
      <p:sp>
        <p:nvSpPr>
          <p:cNvPr id="12" name="Line 47"/>
          <p:cNvSpPr>
            <a:spLocks noChangeShapeType="1"/>
          </p:cNvSpPr>
          <p:nvPr userDrawn="1"/>
        </p:nvSpPr>
        <p:spPr bwMode="auto">
          <a:xfrm>
            <a:off x="733425" y="2861945"/>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a:latin typeface="Arial" charset="0"/>
              <a:ea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2300" y="1514475"/>
            <a:ext cx="3873500" cy="2459071"/>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14475"/>
            <a:ext cx="4191000" cy="2459071"/>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4" y="179388"/>
            <a:ext cx="8194675"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35000" y="1316038"/>
            <a:ext cx="3862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5000" y="1955800"/>
            <a:ext cx="3862388" cy="2147576"/>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6038"/>
            <a:ext cx="41941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55799"/>
            <a:ext cx="4194175" cy="2147576"/>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a:spcBef>
                <a:spcPct val="50000"/>
              </a:spcBef>
              <a:spcAft>
                <a:spcPct val="17000"/>
              </a:spcAft>
              <a:buClr>
                <a:schemeClr val="tx1"/>
              </a:buClr>
              <a:buFont typeface="Wingdings" pitchFamily="2" charset="2"/>
              <a:buNone/>
            </a:pPr>
            <a:fld id="{85D714C4-E159-42BE-A017-B33F6B8BAEFC}" type="slidenum">
              <a:rPr lang="en-US" sz="800">
                <a:solidFill>
                  <a:srgbClr val="5E5E5E"/>
                </a:solidFill>
              </a:rPr>
              <a:pPr algn="r">
                <a:spcBef>
                  <a:spcPct val="50000"/>
                </a:spcBef>
                <a:spcAft>
                  <a:spcPct val="17000"/>
                </a:spcAft>
                <a:buClr>
                  <a:schemeClr val="tx1"/>
                </a:buClr>
                <a:buFont typeface="Wingdings" pitchFamily="2" charset="2"/>
                <a:buNone/>
              </a:pPr>
              <a:t>‹#›</a:t>
            </a:fld>
            <a:endParaRPr lang="en-US" sz="800">
              <a:solidFill>
                <a:srgbClr val="5E5E5E"/>
              </a:solidFill>
            </a:endParaRPr>
          </a:p>
        </p:txBody>
      </p:sp>
      <p:sp>
        <p:nvSpPr>
          <p:cNvPr id="4" name="Rectangle 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hangingPunct="0"/>
            <a:r>
              <a:rPr lang="en-US" sz="600" b="1" dirty="0" smtClean="0">
                <a:solidFill>
                  <a:srgbClr val="404040"/>
                </a:solidFill>
              </a:rPr>
              <a:t/>
            </a:r>
            <a:br>
              <a:rPr lang="en-US" sz="600" b="1" dirty="0" smtClean="0">
                <a:solidFill>
                  <a:srgbClr val="404040"/>
                </a:solidFill>
              </a:rPr>
            </a:br>
            <a:r>
              <a:rPr lang="en-US" sz="600" b="1" dirty="0">
                <a:solidFill>
                  <a:srgbClr val="404040"/>
                </a:solidFill>
              </a:rPr>
              <a:t>Copyright © 2010, SAS Institute Inc.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a:spcBef>
                <a:spcPct val="50000"/>
              </a:spcBef>
              <a:spcAft>
                <a:spcPct val="17000"/>
              </a:spcAft>
              <a:buClr>
                <a:schemeClr val="tx1"/>
              </a:buClr>
              <a:buFont typeface="Wingdings" pitchFamily="2" charset="2"/>
              <a:buNone/>
            </a:pPr>
            <a:fld id="{B118F726-21E5-4187-97F3-B22A79AA02B7}" type="slidenum">
              <a:rPr lang="en-US" sz="800">
                <a:solidFill>
                  <a:srgbClr val="BFBFBF"/>
                </a:solidFill>
              </a:rPr>
              <a:pPr algn="r">
                <a:spcBef>
                  <a:spcPct val="50000"/>
                </a:spcBef>
                <a:spcAft>
                  <a:spcPct val="17000"/>
                </a:spcAft>
                <a:buClr>
                  <a:schemeClr val="tx1"/>
                </a:buClr>
                <a:buFont typeface="Wingdings" pitchFamily="2" charset="2"/>
                <a:buNone/>
              </a:pPr>
              <a:t>‹#›</a:t>
            </a:fld>
            <a:endParaRPr lang="en-US" sz="800">
              <a:solidFill>
                <a:srgbClr val="BFBFBF"/>
              </a:solidFill>
            </a:endParaRPr>
          </a:p>
        </p:txBody>
      </p:sp>
      <p:sp>
        <p:nvSpPr>
          <p:cNvPr id="4" name="Rectangle 3"/>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r>
              <a:rPr lang="en-US" sz="600" b="1" dirty="0" smtClean="0">
                <a:solidFill>
                  <a:srgbClr val="D9D9D9"/>
                </a:solidFill>
              </a:rPr>
              <a:t>Copyright </a:t>
            </a:r>
            <a:r>
              <a:rPr lang="en-US" sz="600" b="1" dirty="0">
                <a:solidFill>
                  <a:srgbClr val="D9D9D9"/>
                </a:solidFill>
              </a:rPr>
              <a:t>© </a:t>
            </a:r>
            <a:r>
              <a:rPr lang="en-US" sz="600" b="1" dirty="0" smtClean="0">
                <a:solidFill>
                  <a:srgbClr val="D9D9D9"/>
                </a:solidFill>
              </a:rPr>
              <a:t>2010 </a:t>
            </a:r>
            <a:r>
              <a:rPr lang="en-US" sz="600" b="1" dirty="0">
                <a:solidFill>
                  <a:srgbClr val="D9D9D9"/>
                </a:solidFill>
              </a:rPr>
              <a:t>SAS Institute Inc. All rights reserved.</a:t>
            </a:r>
            <a:endParaRPr lang="en-US" sz="600" dirty="0">
              <a:solidFill>
                <a:srgbClr val="D9D9D9"/>
              </a:solidFill>
              <a:latin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11" descr="ppt_4-3_text-no-color.png"/>
          <p:cNvPicPr>
            <a:picLocks noChangeAspect="1"/>
          </p:cNvPicPr>
          <p:nvPr/>
        </p:nvPicPr>
        <p:blipFill>
          <a:blip r:embed="rId15" cstate="print"/>
          <a:srcRect/>
          <a:stretch>
            <a:fillRect/>
          </a:stretch>
        </p:blipFill>
        <p:spPr bwMode="auto">
          <a:xfrm>
            <a:off x="0" y="6405563"/>
            <a:ext cx="9144000" cy="452437"/>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13" y="177800"/>
            <a:ext cx="8205787" cy="105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9" name="Rectangle 5"/>
          <p:cNvSpPr>
            <a:spLocks noGrp="1" noChangeArrowheads="1"/>
          </p:cNvSpPr>
          <p:nvPr>
            <p:ph type="body" idx="1"/>
          </p:nvPr>
        </p:nvSpPr>
        <p:spPr bwMode="auto">
          <a:xfrm>
            <a:off x="638175" y="1225550"/>
            <a:ext cx="8201025" cy="20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7"/>
          <p:cNvSpPr txBox="1">
            <a:spLocks/>
          </p:cNvSpPr>
          <p:nvPr/>
        </p:nvSpPr>
        <p:spPr>
          <a:xfrm>
            <a:off x="8591550" y="6124575"/>
            <a:ext cx="552450" cy="314325"/>
          </a:xfrm>
          <a:prstGeom prst="rect">
            <a:avLst/>
          </a:prstGeom>
        </p:spPr>
        <p:txBody>
          <a:bodyPr anchor="ctr"/>
          <a:lstStyle/>
          <a:p>
            <a:pPr algn="r">
              <a:spcBef>
                <a:spcPct val="50000"/>
              </a:spcBef>
              <a:spcAft>
                <a:spcPct val="17000"/>
              </a:spcAft>
              <a:buClr>
                <a:schemeClr val="tx1"/>
              </a:buClr>
              <a:buFont typeface="Wingdings" pitchFamily="2" charset="2"/>
              <a:buNone/>
            </a:pPr>
            <a:fld id="{4E75C7A2-4D03-4E3A-8789-D5A3CA26C55E}" type="slidenum">
              <a:rPr lang="en-US" sz="800">
                <a:solidFill>
                  <a:srgbClr val="B0B7BB"/>
                </a:solidFill>
              </a:rPr>
              <a:pPr algn="r">
                <a:spcBef>
                  <a:spcPct val="50000"/>
                </a:spcBef>
                <a:spcAft>
                  <a:spcPct val="17000"/>
                </a:spcAft>
                <a:buClr>
                  <a:schemeClr val="tx1"/>
                </a:buClr>
                <a:buFont typeface="Wingdings" pitchFamily="2" charset="2"/>
                <a:buNone/>
              </a:pPr>
              <a:t>‹#›</a:t>
            </a:fld>
            <a:endParaRPr lang="en-US" sz="800">
              <a:solidFill>
                <a:srgbClr val="B0B7BB"/>
              </a:solidFill>
            </a:endParaRPr>
          </a:p>
        </p:txBody>
      </p:sp>
      <p:sp>
        <p:nvSpPr>
          <p:cNvPr id="12" name="Rectangle 11"/>
          <p:cNvSpPr/>
          <p:nvPr/>
        </p:nvSpPr>
        <p:spPr bwMode="auto">
          <a:xfrm>
            <a:off x="0" y="201168"/>
            <a:ext cx="530352" cy="438912"/>
          </a:xfrm>
          <a:prstGeom prst="rect">
            <a:avLst/>
          </a:prstGeom>
          <a:solidFill>
            <a:srgbClr val="FF89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15" name="Rectangle 14"/>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52719E"/>
                </a:solidFill>
                <a:effectLst/>
                <a:uLnTx/>
                <a:uFillTx/>
              </a:rPr>
              <a:t/>
            </a:r>
            <a:br>
              <a:rPr kumimoji="0" lang="en-US" sz="600" b="1" i="0" u="none" strike="noStrike" kern="0" cap="none" spc="0" normalizeH="0" baseline="0" noProof="0" dirty="0" smtClean="0">
                <a:ln>
                  <a:noFill/>
                </a:ln>
                <a:solidFill>
                  <a:srgbClr val="52719E"/>
                </a:solidFill>
                <a:effectLst/>
                <a:uLnTx/>
                <a:uFillTx/>
              </a:rPr>
            </a:br>
            <a:r>
              <a:rPr kumimoji="0" lang="en-US" sz="600" b="1" i="0" u="none" strike="noStrike" kern="0" cap="none" spc="0" normalizeH="0" baseline="0" noProof="0" dirty="0">
                <a:ln>
                  <a:noFill/>
                </a:ln>
                <a:solidFill>
                  <a:srgbClr val="52719E"/>
                </a:solidFill>
                <a:effectLst/>
                <a:uLnTx/>
                <a:uFillTx/>
              </a:rPr>
              <a:t>Copyright © 2010, SAS Institute Inc. All rights reserved.</a:t>
            </a:r>
          </a:p>
        </p:txBody>
      </p:sp>
      <p:pic>
        <p:nvPicPr>
          <p:cNvPr id="9" name="Picture 8" descr="JMP_logo_white_notag.png"/>
          <p:cNvPicPr>
            <a:picLocks noChangeAspect="1"/>
          </p:cNvPicPr>
          <p:nvPr/>
        </p:nvPicPr>
        <p:blipFill>
          <a:blip r:embed="rId16" cstate="print"/>
          <a:stretch>
            <a:fillRect/>
          </a:stretch>
        </p:blipFill>
        <p:spPr>
          <a:xfrm>
            <a:off x="493523" y="6434356"/>
            <a:ext cx="651870" cy="381699"/>
          </a:xfrm>
          <a:prstGeom prst="rect">
            <a:avLst/>
          </a:prstGeom>
        </p:spPr>
      </p:pic>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rgbClr val="292929"/>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rgbClr val="292929"/>
          </a:solidFill>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as.com/technologies/analytics/datamining/index.html" TargetMode="External"/><Relationship Id="rId2" Type="http://schemas.openxmlformats.org/officeDocument/2006/relationships/hyperlink" Target="http://www.jmp.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jmp.com/about/events/explore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jmp.com/about/events/summit2011/pricing.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Documents%20and%20Settings\sasxdh\My%20Documents\Seasonal%20Flu.sw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Documents%20and%20Settings\sasxdh\My%20Documents\Time%20to%20Get%20to%20Work.sw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Tracy.shelton@jmp.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1154950" y="3751162"/>
            <a:ext cx="5443538" cy="1011944"/>
          </a:xfrm>
        </p:spPr>
        <p:txBody>
          <a:bodyPr/>
          <a:lstStyle/>
          <a:p>
            <a:r>
              <a:rPr lang="en-US" dirty="0" smtClean="0"/>
              <a:t>A Quick Introduction to JMP 	</a:t>
            </a:r>
            <a:endParaRPr lang="en-US" dirty="0"/>
          </a:p>
        </p:txBody>
      </p:sp>
      <p:sp>
        <p:nvSpPr>
          <p:cNvPr id="5" name="Subtitle 4"/>
          <p:cNvSpPr>
            <a:spLocks noGrp="1"/>
          </p:cNvSpPr>
          <p:nvPr>
            <p:ph type="subTitle" sz="quarter" idx="1"/>
          </p:nvPr>
        </p:nvSpPr>
        <p:spPr>
          <a:xfrm>
            <a:off x="1152525" y="4267200"/>
            <a:ext cx="3810000" cy="560153"/>
          </a:xfrm>
        </p:spPr>
        <p:txBody>
          <a:bodyPr/>
          <a:lstStyle/>
          <a:p>
            <a:r>
              <a:rPr lang="en-US" dirty="0" smtClean="0"/>
              <a:t>Dara Hammond	</a:t>
            </a:r>
          </a:p>
          <a:p>
            <a:r>
              <a:rPr lang="en-US" dirty="0" smtClean="0"/>
              <a:t>JMP Account Rep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more... </a:t>
            </a:r>
            <a:endParaRPr lang="en-US" dirty="0"/>
          </a:p>
        </p:txBody>
      </p:sp>
      <p:sp>
        <p:nvSpPr>
          <p:cNvPr id="3" name="Content Placeholder 2"/>
          <p:cNvSpPr>
            <a:spLocks noGrp="1"/>
          </p:cNvSpPr>
          <p:nvPr>
            <p:ph idx="1"/>
          </p:nvPr>
        </p:nvSpPr>
        <p:spPr>
          <a:xfrm>
            <a:off x="638174" y="1225550"/>
            <a:ext cx="8201025" cy="3035254"/>
          </a:xfrm>
        </p:spPr>
        <p:txBody>
          <a:bodyPr/>
          <a:lstStyle/>
          <a:p>
            <a:r>
              <a:rPr lang="en-US" dirty="0" smtClean="0"/>
              <a:t>JMP Website</a:t>
            </a:r>
            <a:endParaRPr lang="en-US" dirty="0" smtClean="0">
              <a:hlinkClick r:id="rId2"/>
            </a:endParaRPr>
          </a:p>
          <a:p>
            <a:pPr lvl="1"/>
            <a:r>
              <a:rPr lang="en-US" dirty="0" smtClean="0">
                <a:hlinkClick r:id="rId2"/>
              </a:rPr>
              <a:t>www.jmp.com</a:t>
            </a:r>
            <a:endParaRPr lang="en-US" dirty="0" smtClean="0"/>
          </a:p>
          <a:p>
            <a:r>
              <a:rPr lang="en-US" dirty="0" smtClean="0"/>
              <a:t>SAS Predictive Analytics</a:t>
            </a:r>
          </a:p>
          <a:p>
            <a:pPr lvl="1"/>
            <a:r>
              <a:rPr lang="en-US" dirty="0">
                <a:hlinkClick r:id="rId3"/>
              </a:rPr>
              <a:t>http://</a:t>
            </a:r>
            <a:r>
              <a:rPr lang="en-US" dirty="0" smtClean="0">
                <a:hlinkClick r:id="rId3"/>
              </a:rPr>
              <a:t>www.sas.com/technologies/analytics/datamining/index.html</a:t>
            </a:r>
            <a:r>
              <a:rPr lang="en-US" dirty="0" smtClean="0"/>
              <a:t> </a:t>
            </a:r>
          </a:p>
          <a:p>
            <a:r>
              <a:rPr lang="en-US" dirty="0" smtClean="0"/>
              <a:t>Frequent and </a:t>
            </a:r>
            <a:r>
              <a:rPr lang="en-US" b="1" i="1" u="sng" dirty="0" smtClean="0"/>
              <a:t>FREE</a:t>
            </a:r>
            <a:r>
              <a:rPr lang="en-US" dirty="0" smtClean="0"/>
              <a:t> Webcasts</a:t>
            </a:r>
          </a:p>
          <a:p>
            <a:pPr lvl="1"/>
            <a:endParaRPr lang="en-US" dirty="0" smtClean="0"/>
          </a:p>
          <a:p>
            <a:pPr lvl="1"/>
            <a:endParaRPr lang="en-US"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804" t="20910" r="24367" b="10255"/>
          <a:stretch/>
        </p:blipFill>
        <p:spPr bwMode="auto">
          <a:xfrm>
            <a:off x="1371597" y="3469258"/>
            <a:ext cx="4006735" cy="286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524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Explorers Series – Boulder, CO</a:t>
            </a:r>
            <a:endParaRPr lang="en-US" dirty="0"/>
          </a:p>
        </p:txBody>
      </p:sp>
      <p:sp>
        <p:nvSpPr>
          <p:cNvPr id="3" name="Content Placeholder 2"/>
          <p:cNvSpPr>
            <a:spLocks noGrp="1"/>
          </p:cNvSpPr>
          <p:nvPr>
            <p:ph idx="1"/>
          </p:nvPr>
        </p:nvSpPr>
        <p:spPr>
          <a:xfrm>
            <a:off x="686261" y="1130612"/>
            <a:ext cx="8201025" cy="1210781"/>
          </a:xfrm>
        </p:spPr>
        <p:txBody>
          <a:bodyPr/>
          <a:lstStyle/>
          <a:p>
            <a:r>
              <a:rPr lang="en-US" dirty="0" smtClean="0"/>
              <a:t>Explorers Series on Predictive Analytics</a:t>
            </a:r>
          </a:p>
          <a:p>
            <a:pPr lvl="1"/>
            <a:r>
              <a:rPr lang="en-US" dirty="0" smtClean="0"/>
              <a:t>Tuesday</a:t>
            </a:r>
            <a:r>
              <a:rPr lang="en-US" dirty="0" smtClean="0"/>
              <a:t>, June </a:t>
            </a:r>
            <a:r>
              <a:rPr lang="en-US" dirty="0" smtClean="0"/>
              <a:t>21, </a:t>
            </a:r>
            <a:r>
              <a:rPr lang="en-US" dirty="0" smtClean="0"/>
              <a:t>2011</a:t>
            </a:r>
          </a:p>
          <a:p>
            <a:pPr lvl="1"/>
            <a:r>
              <a:rPr lang="en-US" dirty="0">
                <a:hlinkClick r:id="rId2"/>
              </a:rPr>
              <a:t>http://www.jmp.com/about/events/explorers</a:t>
            </a:r>
            <a:r>
              <a:rPr lang="en-US" dirty="0" smtClean="0">
                <a:hlinkClick r:id="rId2"/>
              </a:rPr>
              <a:t>/</a:t>
            </a:r>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14" t="20286" r="26544" b="27888"/>
          <a:stretch/>
        </p:blipFill>
        <p:spPr bwMode="auto">
          <a:xfrm>
            <a:off x="1916682" y="2655718"/>
            <a:ext cx="5498992" cy="373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7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Summit 2011 – Denver, CO</a:t>
            </a:r>
            <a:endParaRPr lang="en-US" dirty="0"/>
          </a:p>
        </p:txBody>
      </p:sp>
      <p:sp>
        <p:nvSpPr>
          <p:cNvPr id="3" name="Content Placeholder 2"/>
          <p:cNvSpPr>
            <a:spLocks noGrp="1"/>
          </p:cNvSpPr>
          <p:nvPr>
            <p:ph idx="1"/>
          </p:nvPr>
        </p:nvSpPr>
        <p:spPr>
          <a:xfrm>
            <a:off x="638174" y="1225550"/>
            <a:ext cx="8201025" cy="1210781"/>
          </a:xfrm>
        </p:spPr>
        <p:txBody>
          <a:bodyPr/>
          <a:lstStyle/>
          <a:p>
            <a:r>
              <a:rPr lang="en-US" dirty="0" smtClean="0">
                <a:solidFill>
                  <a:srgbClr val="A7A700"/>
                </a:solidFill>
              </a:rPr>
              <a:t>SAS User Group Members 50% discount!!</a:t>
            </a:r>
          </a:p>
          <a:p>
            <a:pPr lvl="1"/>
            <a:r>
              <a:rPr lang="en-US" dirty="0" smtClean="0"/>
              <a:t>September 13-16, 2011</a:t>
            </a:r>
          </a:p>
          <a:p>
            <a:pPr lvl="1"/>
            <a:r>
              <a:rPr lang="en-US" dirty="0">
                <a:hlinkClick r:id="rId2"/>
              </a:rPr>
              <a:t>http://</a:t>
            </a:r>
            <a:r>
              <a:rPr lang="en-US" dirty="0" smtClean="0">
                <a:hlinkClick r:id="rId2"/>
              </a:rPr>
              <a:t>www.jmp.com/about/events/summit2011/pricing.shtml</a:t>
            </a:r>
            <a:r>
              <a:rPr lang="en-US" dirty="0" smtClean="0"/>
              <a:t> </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360" t="21756" r="10794" b="25250"/>
          <a:stretch/>
        </p:blipFill>
        <p:spPr bwMode="auto">
          <a:xfrm>
            <a:off x="1263535" y="2435445"/>
            <a:ext cx="6567054" cy="35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807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98558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JMP?</a:t>
            </a:r>
            <a:endParaRPr lang="en-US" dirty="0"/>
          </a:p>
        </p:txBody>
      </p:sp>
      <p:sp>
        <p:nvSpPr>
          <p:cNvPr id="3" name="Content Placeholder 2"/>
          <p:cNvSpPr>
            <a:spLocks noGrp="1"/>
          </p:cNvSpPr>
          <p:nvPr>
            <p:ph idx="1"/>
          </p:nvPr>
        </p:nvSpPr>
        <p:spPr>
          <a:xfrm>
            <a:off x="638174" y="1225550"/>
            <a:ext cx="8201025" cy="5647700"/>
          </a:xfrm>
        </p:spPr>
        <p:txBody>
          <a:bodyPr/>
          <a:lstStyle/>
          <a:p>
            <a:r>
              <a:rPr lang="en-US" sz="2000" b="1" i="1" dirty="0"/>
              <a:t>A statistical visualization and discovery tool that graphically displays and analyzes data and results</a:t>
            </a:r>
          </a:p>
          <a:p>
            <a:r>
              <a:rPr lang="en-US" sz="2000" dirty="0"/>
              <a:t>A desktop software package to help you discover relationships in your data</a:t>
            </a:r>
          </a:p>
          <a:p>
            <a:r>
              <a:rPr lang="en-US" sz="2000" dirty="0"/>
              <a:t>32-bit handles about 2 million rows, 64-bit is nearly limitless</a:t>
            </a:r>
          </a:p>
          <a:p>
            <a:r>
              <a:rPr lang="en-US" sz="2000" dirty="0"/>
              <a:t>Point and click</a:t>
            </a:r>
          </a:p>
          <a:p>
            <a:r>
              <a:rPr lang="en-US" sz="2000" dirty="0" smtClean="0"/>
              <a:t>Fun and Interactive ways to visualize your data</a:t>
            </a:r>
            <a:endParaRPr lang="en-US" sz="2000" dirty="0"/>
          </a:p>
          <a:p>
            <a:r>
              <a:rPr lang="en-US" sz="2000" dirty="0"/>
              <a:t>Dynamically links results and data</a:t>
            </a:r>
          </a:p>
          <a:p>
            <a:r>
              <a:rPr lang="en-US" sz="2000" dirty="0" smtClean="0"/>
              <a:t>Available on Windows and Mac</a:t>
            </a:r>
          </a:p>
          <a:p>
            <a:r>
              <a:rPr lang="en-US" sz="2000" dirty="0" smtClean="0"/>
              <a:t>Integrate with SAS, Excel, and R to explore results in an interactive way</a:t>
            </a:r>
          </a:p>
          <a:p>
            <a:r>
              <a:rPr lang="en-US" sz="2000" dirty="0" smtClean="0"/>
              <a:t>Other areas – Design of Experiments, Visual Six Sigma</a:t>
            </a:r>
          </a:p>
          <a:p>
            <a:r>
              <a:rPr lang="en-US" sz="2000" dirty="0" smtClean="0"/>
              <a:t>Other products – JMP Pro, JMP Genomics, JMP Clinical</a:t>
            </a:r>
            <a:endParaRPr lang="en-US" sz="2000" dirty="0"/>
          </a:p>
          <a:p>
            <a:endParaRPr lang="en-US" dirty="0"/>
          </a:p>
        </p:txBody>
      </p:sp>
    </p:spTree>
    <p:extLst>
      <p:ext uri="{BB962C8B-B14F-4D97-AF65-F5344CB8AC3E}">
        <p14:creationId xmlns:p14="http://schemas.microsoft.com/office/powerpoint/2010/main" val="204608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Interactive Visualization</a:t>
            </a:r>
            <a:endParaRPr lang="en-US" dirty="0"/>
          </a:p>
        </p:txBody>
      </p:sp>
      <p:pic>
        <p:nvPicPr>
          <p:cNvPr id="4" name="Picture 12" descr="3dscatterplot_2"/>
          <p:cNvPicPr>
            <a:picLocks noGrp="1" noChangeAspect="1" noChangeArrowheads="1"/>
          </p:cNvPicPr>
          <p:nvPr>
            <p:ph idx="1"/>
          </p:nvPr>
        </p:nvPicPr>
        <p:blipFill>
          <a:blip r:embed="rId4"/>
          <a:srcRect/>
          <a:stretch>
            <a:fillRect/>
          </a:stretch>
        </p:blipFill>
        <p:spPr bwMode="auto">
          <a:xfrm>
            <a:off x="323013" y="1155042"/>
            <a:ext cx="2463800" cy="2001838"/>
          </a:xfrm>
          <a:prstGeom prst="rect">
            <a:avLst/>
          </a:prstGeom>
          <a:noFill/>
        </p:spPr>
      </p:pic>
      <p:pic>
        <p:nvPicPr>
          <p:cNvPr id="5" name="Picture 8"/>
          <p:cNvPicPr>
            <a:picLocks noChangeAspect="1" noChangeArrowheads="1"/>
          </p:cNvPicPr>
          <p:nvPr/>
        </p:nvPicPr>
        <p:blipFill>
          <a:blip r:embed="rId5"/>
          <a:srcRect/>
          <a:stretch>
            <a:fillRect/>
          </a:stretch>
        </p:blipFill>
        <p:spPr bwMode="auto">
          <a:xfrm>
            <a:off x="3059003" y="1024413"/>
            <a:ext cx="3144823" cy="2263097"/>
          </a:xfrm>
          <a:prstGeom prst="rect">
            <a:avLst/>
          </a:prstGeom>
          <a:noFill/>
          <a:ln w="12700" algn="ctr">
            <a:noFill/>
            <a:miter lim="800000"/>
            <a:headEnd/>
            <a:tailEnd type="none" w="lg" len="lg"/>
          </a:ln>
          <a:effectLst/>
        </p:spPr>
      </p:pic>
      <p:pic>
        <p:nvPicPr>
          <p:cNvPr id="6" name="Picture 11"/>
          <p:cNvPicPr>
            <a:picLocks noChangeAspect="1" noChangeArrowheads="1"/>
          </p:cNvPicPr>
          <p:nvPr/>
        </p:nvPicPr>
        <p:blipFill>
          <a:blip r:embed="rId6"/>
          <a:srcRect/>
          <a:stretch>
            <a:fillRect/>
          </a:stretch>
        </p:blipFill>
        <p:spPr bwMode="auto">
          <a:xfrm>
            <a:off x="6446957" y="783258"/>
            <a:ext cx="2365660" cy="2400516"/>
          </a:xfrm>
          <a:prstGeom prst="rect">
            <a:avLst/>
          </a:prstGeom>
          <a:noFill/>
          <a:ln w="12700" algn="ctr">
            <a:noFill/>
            <a:miter lim="800000"/>
            <a:headEnd/>
            <a:tailEnd type="none" w="lg" len="lg"/>
          </a:ln>
          <a:effec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1793" y="3520548"/>
            <a:ext cx="3819508" cy="283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3077" name="ShockwaveFlash1" r:id="rId2" imgW="4052919" imgH="2741813"/>
        </mc:Choice>
        <mc:Fallback>
          <p:control name="ShockwaveFlash1" r:id="rId2" imgW="4052919" imgH="2741813">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484563"/>
                  <a:ext cx="4052888" cy="27416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405733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Bubble Plot</a:t>
            </a:r>
          </a:p>
        </p:txBody>
      </p:sp>
      <p:pic>
        <p:nvPicPr>
          <p:cNvPr id="5" name="Seasonal Flu.swf"/>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14399" y="1238683"/>
            <a:ext cx="6740525"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564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Prediction Profiler</a:t>
            </a:r>
          </a:p>
        </p:txBody>
      </p:sp>
      <p:pic>
        <p:nvPicPr>
          <p:cNvPr id="4" name="Time to Get to Work.swf"/>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08066" y="1030779"/>
            <a:ext cx="8927868" cy="4156308"/>
          </a:xfrm>
        </p:spPr>
      </p:pic>
    </p:spTree>
    <p:extLst>
      <p:ext uri="{BB962C8B-B14F-4D97-AF65-F5344CB8AC3E}">
        <p14:creationId xmlns:p14="http://schemas.microsoft.com/office/powerpoint/2010/main" val="3365042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me more about this SAS Integration……		</a:t>
            </a:r>
            <a:endParaRPr lang="en-US" dirty="0"/>
          </a:p>
        </p:txBody>
      </p:sp>
      <p:sp>
        <p:nvSpPr>
          <p:cNvPr id="3" name="Content Placeholder 2"/>
          <p:cNvSpPr>
            <a:spLocks noGrp="1"/>
          </p:cNvSpPr>
          <p:nvPr>
            <p:ph idx="1"/>
          </p:nvPr>
        </p:nvSpPr>
        <p:spPr>
          <a:xfrm>
            <a:off x="638174" y="1225550"/>
            <a:ext cx="8201025" cy="5079467"/>
          </a:xfrm>
        </p:spPr>
        <p:txBody>
          <a:bodyPr/>
          <a:lstStyle/>
          <a:p>
            <a:r>
              <a:rPr lang="en-US" dirty="0"/>
              <a:t>JMP can </a:t>
            </a:r>
            <a:r>
              <a:rPr lang="en-US" dirty="0" smtClean="0"/>
              <a:t>“browse” and access data defined </a:t>
            </a:r>
            <a:r>
              <a:rPr lang="en-US" dirty="0"/>
              <a:t>in the SAS metadata server </a:t>
            </a:r>
            <a:r>
              <a:rPr lang="en-US" dirty="0" smtClean="0"/>
              <a:t>or libraries </a:t>
            </a:r>
            <a:r>
              <a:rPr lang="en-US" dirty="0"/>
              <a:t>on a SAS server </a:t>
            </a:r>
            <a:r>
              <a:rPr lang="en-US" dirty="0" smtClean="0"/>
              <a:t>(except </a:t>
            </a:r>
            <a:r>
              <a:rPr lang="en-US" dirty="0"/>
              <a:t>OLAP cubes)</a:t>
            </a:r>
          </a:p>
          <a:p>
            <a:r>
              <a:rPr lang="en-US" dirty="0" smtClean="0"/>
              <a:t>Ability to run SAS stored processes (authored in SAS)</a:t>
            </a:r>
          </a:p>
          <a:p>
            <a:r>
              <a:rPr lang="en-US" dirty="0" smtClean="0"/>
              <a:t>SAS stored process can include JMP Scripting Language (JSL) to create interactive graphics</a:t>
            </a:r>
            <a:endParaRPr lang="en-US" dirty="0"/>
          </a:p>
          <a:p>
            <a:r>
              <a:rPr lang="en-US" dirty="0" smtClean="0"/>
              <a:t>JMP </a:t>
            </a:r>
            <a:r>
              <a:rPr lang="en-US" dirty="0"/>
              <a:t>reads and writes SAS data sets and transport files </a:t>
            </a:r>
          </a:p>
          <a:p>
            <a:r>
              <a:rPr lang="en-US" dirty="0"/>
              <a:t>SAS generates JMP data tables using PROC EXPORT with DBMS=JMP</a:t>
            </a:r>
          </a:p>
          <a:p>
            <a:r>
              <a:rPr lang="en-US" dirty="0"/>
              <a:t>Write SAS code within JMP and submit to local SAS or run a SAS server</a:t>
            </a:r>
          </a:p>
          <a:p>
            <a:endParaRPr lang="en-US" sz="1600" dirty="0"/>
          </a:p>
        </p:txBody>
      </p:sp>
    </p:spTree>
    <p:extLst>
      <p:ext uri="{BB962C8B-B14F-4D97-AF65-F5344CB8AC3E}">
        <p14:creationId xmlns:p14="http://schemas.microsoft.com/office/powerpoint/2010/main" val="3167599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this I hear about JMP Pro?</a:t>
            </a:r>
            <a:endParaRPr lang="en-US" dirty="0"/>
          </a:p>
        </p:txBody>
      </p:sp>
      <p:sp>
        <p:nvSpPr>
          <p:cNvPr id="3" name="Content Placeholder 2"/>
          <p:cNvSpPr>
            <a:spLocks noGrp="1"/>
          </p:cNvSpPr>
          <p:nvPr>
            <p:ph idx="1"/>
          </p:nvPr>
        </p:nvSpPr>
        <p:spPr>
          <a:xfrm>
            <a:off x="638174" y="1225551"/>
            <a:ext cx="8201025" cy="5864875"/>
          </a:xfrm>
        </p:spPr>
        <p:txBody>
          <a:bodyPr/>
          <a:lstStyle/>
          <a:p>
            <a:pPr lvl="0">
              <a:buFont typeface="Arial" pitchFamily="34" charset="0"/>
              <a:buChar char="•"/>
            </a:pPr>
            <a:r>
              <a:rPr lang="en-US" dirty="0"/>
              <a:t>Visual discovery &amp; modeling</a:t>
            </a:r>
          </a:p>
          <a:p>
            <a:pPr lvl="0">
              <a:buFont typeface="Arial" pitchFamily="34" charset="0"/>
              <a:buChar char="•"/>
            </a:pPr>
            <a:r>
              <a:rPr lang="en-US" dirty="0"/>
              <a:t>Single-user starting point</a:t>
            </a:r>
          </a:p>
          <a:p>
            <a:pPr lvl="0">
              <a:buFont typeface="Arial" pitchFamily="34" charset="0"/>
              <a:buChar char="•"/>
            </a:pPr>
            <a:r>
              <a:rPr lang="en-US" dirty="0"/>
              <a:t>In-memory computations</a:t>
            </a:r>
          </a:p>
          <a:p>
            <a:pPr marL="285750" indent="-285750">
              <a:buFont typeface="Arial" pitchFamily="34" charset="0"/>
              <a:buChar char="•"/>
            </a:pPr>
            <a:r>
              <a:rPr lang="en-US" dirty="0" smtClean="0"/>
              <a:t> Support </a:t>
            </a:r>
            <a:r>
              <a:rPr lang="en-US" dirty="0"/>
              <a:t>for tens of millions of data points on 64-bit </a:t>
            </a:r>
            <a:r>
              <a:rPr lang="en-US" dirty="0" smtClean="0"/>
              <a:t>machines</a:t>
            </a:r>
          </a:p>
          <a:p>
            <a:pPr marL="285750" indent="-285750">
              <a:buFont typeface="Arial" pitchFamily="34" charset="0"/>
              <a:buChar char="•"/>
            </a:pPr>
            <a:r>
              <a:rPr lang="en-US" dirty="0" smtClean="0"/>
              <a:t> Bootstrap </a:t>
            </a:r>
            <a:r>
              <a:rPr lang="en-US" dirty="0"/>
              <a:t>forest and boosted tree techniques</a:t>
            </a:r>
          </a:p>
          <a:p>
            <a:pPr marL="285750" indent="-285750">
              <a:buFont typeface="Arial" pitchFamily="34" charset="0"/>
              <a:buChar char="•"/>
            </a:pPr>
            <a:r>
              <a:rPr lang="en-US" dirty="0" smtClean="0"/>
              <a:t> Generate </a:t>
            </a:r>
            <a:r>
              <a:rPr lang="en-US" dirty="0"/>
              <a:t>SAS DATA Step scoring code</a:t>
            </a:r>
          </a:p>
          <a:p>
            <a:pPr marL="285750" indent="-285750">
              <a:buFont typeface="Arial" pitchFamily="34" charset="0"/>
              <a:buChar char="•"/>
            </a:pPr>
            <a:r>
              <a:rPr lang="en-US" dirty="0" smtClean="0"/>
              <a:t> Uses </a:t>
            </a:r>
            <a:r>
              <a:rPr lang="en-US" dirty="0"/>
              <a:t>train, validate and test methodology</a:t>
            </a:r>
          </a:p>
          <a:p>
            <a:pPr lvl="0">
              <a:buFont typeface="Arial" pitchFamily="34" charset="0"/>
              <a:buChar char="•"/>
            </a:pPr>
            <a:r>
              <a:rPr lang="en-US" dirty="0" smtClean="0"/>
              <a:t>Fully </a:t>
            </a:r>
            <a:r>
              <a:rPr lang="en-US" dirty="0"/>
              <a:t>integrated SAS client</a:t>
            </a:r>
          </a:p>
          <a:p>
            <a:pPr lvl="0">
              <a:buFont typeface="Arial" pitchFamily="34" charset="0"/>
              <a:buChar char="•"/>
            </a:pPr>
            <a:r>
              <a:rPr lang="en-US" dirty="0"/>
              <a:t>Extensible with JSL, SAS, R, Excel, Add-ins</a:t>
            </a:r>
          </a:p>
          <a:p>
            <a:pPr marL="742950" lvl="1" indent="-285750">
              <a:buFont typeface="Arial" pitchFamily="34" charset="0"/>
              <a:buChar char="•"/>
            </a:pPr>
            <a:endParaRPr lang="en-US" dirty="0"/>
          </a:p>
          <a:p>
            <a:endParaRPr lang="en-US" dirty="0"/>
          </a:p>
        </p:txBody>
      </p:sp>
    </p:spTree>
    <p:extLst>
      <p:ext uri="{BB962C8B-B14F-4D97-AF65-F5344CB8AC3E}">
        <p14:creationId xmlns:p14="http://schemas.microsoft.com/office/powerpoint/2010/main" val="3755165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55426" y="1344443"/>
            <a:ext cx="3989145" cy="66722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14" name="Rectangle 3"/>
          <p:cNvSpPr>
            <a:spLocks noGrp="1" noChangeArrowheads="1"/>
          </p:cNvSpPr>
          <p:nvPr>
            <p:ph type="title"/>
          </p:nvPr>
        </p:nvSpPr>
        <p:spPr>
          <a:xfrm>
            <a:off x="552737" y="166776"/>
            <a:ext cx="8458200" cy="501965"/>
          </a:xfrm>
        </p:spPr>
        <p:txBody>
          <a:bodyPr/>
          <a:lstStyle/>
          <a:p>
            <a:r>
              <a:rPr lang="en-US" dirty="0" smtClean="0"/>
              <a:t>SAS Predictive </a:t>
            </a:r>
            <a:r>
              <a:rPr lang="en-US" dirty="0"/>
              <a:t>Analytics </a:t>
            </a:r>
            <a:r>
              <a:rPr lang="en-US" dirty="0" smtClean="0"/>
              <a:t>Suite</a:t>
            </a:r>
            <a:r>
              <a:rPr lang="en-US" dirty="0"/>
              <a:t/>
            </a:r>
            <a:br>
              <a:rPr lang="en-US" dirty="0"/>
            </a:br>
            <a:r>
              <a:rPr lang="en-US" sz="2800" i="1" dirty="0" smtClean="0">
                <a:solidFill>
                  <a:srgbClr val="666666"/>
                </a:solidFill>
              </a:rPr>
              <a:t>Tailored Environments for Data Mining</a:t>
            </a:r>
            <a:endParaRPr lang="en-US" dirty="0" smtClean="0"/>
          </a:p>
        </p:txBody>
      </p:sp>
      <p:sp>
        <p:nvSpPr>
          <p:cNvPr id="15" name="TextBox 14"/>
          <p:cNvSpPr txBox="1"/>
          <p:nvPr/>
        </p:nvSpPr>
        <p:spPr>
          <a:xfrm>
            <a:off x="-86520" y="1471904"/>
            <a:ext cx="2221992" cy="400110"/>
          </a:xfrm>
          <a:prstGeom prst="rect">
            <a:avLst/>
          </a:prstGeom>
          <a:noFill/>
        </p:spPr>
        <p:txBody>
          <a:bodyPr wrap="square" rtlCol="0">
            <a:spAutoFit/>
          </a:bodyPr>
          <a:lstStyle/>
          <a:p>
            <a:pPr algn="ctr"/>
            <a:r>
              <a:rPr lang="en-US" sz="2000" dirty="0" smtClean="0">
                <a:solidFill>
                  <a:schemeClr val="tx1"/>
                </a:solidFill>
              </a:rPr>
              <a:t>Discovery</a:t>
            </a:r>
            <a:endParaRPr lang="en-US" sz="2000" dirty="0">
              <a:solidFill>
                <a:schemeClr val="tx1"/>
              </a:solidFill>
            </a:endParaRPr>
          </a:p>
        </p:txBody>
      </p:sp>
      <p:sp>
        <p:nvSpPr>
          <p:cNvPr id="16" name="TextBox 15"/>
          <p:cNvSpPr txBox="1"/>
          <p:nvPr/>
        </p:nvSpPr>
        <p:spPr>
          <a:xfrm>
            <a:off x="1770663" y="1478000"/>
            <a:ext cx="2424825" cy="400110"/>
          </a:xfrm>
          <a:prstGeom prst="rect">
            <a:avLst/>
          </a:prstGeom>
          <a:noFill/>
        </p:spPr>
        <p:txBody>
          <a:bodyPr wrap="square" rtlCol="0">
            <a:spAutoFit/>
          </a:bodyPr>
          <a:lstStyle/>
          <a:p>
            <a:pPr algn="ctr"/>
            <a:r>
              <a:rPr lang="en-US" sz="2000" dirty="0" smtClean="0">
                <a:solidFill>
                  <a:schemeClr val="tx1"/>
                </a:solidFill>
              </a:rPr>
              <a:t>        Development</a:t>
            </a:r>
            <a:endParaRPr lang="en-US" sz="2000" dirty="0">
              <a:solidFill>
                <a:schemeClr val="tx1"/>
              </a:solidFill>
            </a:endParaRPr>
          </a:p>
        </p:txBody>
      </p:sp>
      <p:sp>
        <p:nvSpPr>
          <p:cNvPr id="17" name="TextBox 16"/>
          <p:cNvSpPr txBox="1"/>
          <p:nvPr/>
        </p:nvSpPr>
        <p:spPr>
          <a:xfrm>
            <a:off x="4522973" y="1489633"/>
            <a:ext cx="2221992" cy="400110"/>
          </a:xfrm>
          <a:prstGeom prst="rect">
            <a:avLst/>
          </a:prstGeom>
          <a:noFill/>
        </p:spPr>
        <p:txBody>
          <a:bodyPr wrap="square" rtlCol="0">
            <a:spAutoFit/>
          </a:bodyPr>
          <a:lstStyle/>
          <a:p>
            <a:pPr algn="ctr"/>
            <a:r>
              <a:rPr lang="en-US" sz="2000" dirty="0" smtClean="0">
                <a:solidFill>
                  <a:schemeClr val="tx1"/>
                </a:solidFill>
              </a:rPr>
              <a:t>Deployment</a:t>
            </a:r>
            <a:endParaRPr lang="en-US" sz="2000" dirty="0">
              <a:solidFill>
                <a:schemeClr val="tx1"/>
              </a:solidFill>
            </a:endParaRPr>
          </a:p>
        </p:txBody>
      </p:sp>
      <p:grpSp>
        <p:nvGrpSpPr>
          <p:cNvPr id="3" name="Group 2"/>
          <p:cNvGrpSpPr>
            <a:grpSpLocks noChangeAspect="1"/>
          </p:cNvGrpSpPr>
          <p:nvPr/>
        </p:nvGrpSpPr>
        <p:grpSpPr>
          <a:xfrm>
            <a:off x="4557713" y="2225632"/>
            <a:ext cx="2164196" cy="1270802"/>
            <a:chOff x="6857351" y="3044830"/>
            <a:chExt cx="1650293" cy="969041"/>
          </a:xfrm>
        </p:grpSpPr>
        <p:grpSp>
          <p:nvGrpSpPr>
            <p:cNvPr id="595" name="Group 594"/>
            <p:cNvGrpSpPr/>
            <p:nvPr/>
          </p:nvGrpSpPr>
          <p:grpSpPr>
            <a:xfrm>
              <a:off x="6857351" y="3256230"/>
              <a:ext cx="1650293" cy="757641"/>
              <a:chOff x="6036306" y="2005424"/>
              <a:chExt cx="1659395" cy="757641"/>
            </a:xfrm>
          </p:grpSpPr>
          <p:sp>
            <p:nvSpPr>
              <p:cNvPr id="587" name="Rectangle 586"/>
              <p:cNvSpPr/>
              <p:nvPr/>
            </p:nvSpPr>
            <p:spPr bwMode="auto">
              <a:xfrm>
                <a:off x="6235062" y="2005424"/>
                <a:ext cx="1460639" cy="659147"/>
              </a:xfrm>
              <a:prstGeom prst="rect">
                <a:avLst/>
              </a:prstGeom>
              <a:gradFill flip="none" rotWithShape="1">
                <a:gsLst>
                  <a:gs pos="0">
                    <a:schemeClr val="bg1">
                      <a:lumMod val="95000"/>
                      <a:alpha val="0"/>
                    </a:schemeClr>
                  </a:gs>
                  <a:gs pos="29000">
                    <a:schemeClr val="accent2">
                      <a:lumMod val="20000"/>
                      <a:lumOff val="80000"/>
                      <a:alpha val="42000"/>
                    </a:schemeClr>
                  </a:gs>
                  <a:gs pos="79000">
                    <a:schemeClr val="accent4">
                      <a:lumMod val="75000"/>
                      <a:alpha val="11000"/>
                    </a:schemeClr>
                  </a:gs>
                  <a:gs pos="34000">
                    <a:schemeClr val="accent1">
                      <a:alpha val="8000"/>
                    </a:schemeClr>
                  </a:gs>
                  <a:gs pos="90000">
                    <a:schemeClr val="accent4">
                      <a:lumMod val="40000"/>
                      <a:lumOff val="60000"/>
                    </a:schemeClr>
                  </a:gs>
                  <a:gs pos="97000">
                    <a:schemeClr val="accent1">
                      <a:lumMod val="60000"/>
                      <a:lumOff val="40000"/>
                      <a:alpha val="17000"/>
                    </a:schemeClr>
                  </a:gs>
                  <a:gs pos="90000">
                    <a:schemeClr val="accent2">
                      <a:alpha val="39000"/>
                    </a:schemeClr>
                  </a:gs>
                </a:gsLst>
                <a:path path="circle">
                  <a:fillToRect l="100000" t="100000"/>
                </a:path>
                <a:tileRect r="-100000" b="-100000"/>
              </a:gradFill>
              <a:ln w="12700" cap="flat" cmpd="sng" algn="ctr">
                <a:noFill/>
                <a:prstDash val="solid"/>
                <a:round/>
                <a:headEnd type="none" w="med" len="med"/>
                <a:tailEnd type="none" w="med" len="med"/>
              </a:ln>
              <a:effectLst/>
              <a:scene3d>
                <a:camera prst="orthographicFront"/>
                <a:lightRig rig="harsh" dir="t">
                  <a:rot lat="0" lon="0" rev="10800000"/>
                </a:lightRig>
              </a:scene3d>
              <a:sp3d prstMaterial="metal">
                <a:bevelT w="6350" h="12700"/>
                <a:bevelB w="0" h="69850"/>
              </a:sp3d>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800" b="0" i="0" u="none" strike="noStrike" cap="none" normalizeH="0" baseline="0" dirty="0" smtClean="0">
                  <a:ln>
                    <a:noFill/>
                  </a:ln>
                  <a:solidFill>
                    <a:srgbClr val="292929"/>
                  </a:solidFill>
                  <a:effectLst/>
                  <a:latin typeface="Arial" charset="0"/>
                </a:endParaRPr>
              </a:p>
            </p:txBody>
          </p:sp>
          <p:sp>
            <p:nvSpPr>
              <p:cNvPr id="588" name="Freeform 587"/>
              <p:cNvSpPr>
                <a:spLocks noChangeAspect="1"/>
              </p:cNvSpPr>
              <p:nvPr/>
            </p:nvSpPr>
            <p:spPr>
              <a:xfrm>
                <a:off x="6036306" y="2016109"/>
                <a:ext cx="1630377" cy="746956"/>
              </a:xfrm>
              <a:custGeom>
                <a:avLst/>
                <a:gdLst>
                  <a:gd name="connsiteX0" fmla="*/ 0 w 2962334"/>
                  <a:gd name="connsiteY0" fmla="*/ 0 h 1974889"/>
                  <a:gd name="connsiteX1" fmla="*/ 2962334 w 2962334"/>
                  <a:gd name="connsiteY1" fmla="*/ 0 h 1974889"/>
                  <a:gd name="connsiteX2" fmla="*/ 2962334 w 2962334"/>
                  <a:gd name="connsiteY2" fmla="*/ 1974889 h 1974889"/>
                  <a:gd name="connsiteX3" fmla="*/ 0 w 2962334"/>
                  <a:gd name="connsiteY3" fmla="*/ 1974889 h 1974889"/>
                  <a:gd name="connsiteX4" fmla="*/ 0 w 2962334"/>
                  <a:gd name="connsiteY4" fmla="*/ 0 h 197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334" h="1974889">
                    <a:moveTo>
                      <a:pt x="0" y="0"/>
                    </a:moveTo>
                    <a:lnTo>
                      <a:pt x="2962334" y="0"/>
                    </a:lnTo>
                    <a:lnTo>
                      <a:pt x="2962334" y="1974889"/>
                    </a:lnTo>
                    <a:lnTo>
                      <a:pt x="0" y="1974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r" defTabSz="800100">
                  <a:lnSpc>
                    <a:spcPct val="90000"/>
                  </a:lnSpc>
                  <a:spcBef>
                    <a:spcPct val="0"/>
                  </a:spcBef>
                  <a:spcAft>
                    <a:spcPct val="15000"/>
                  </a:spcAft>
                </a:pPr>
                <a:r>
                  <a:rPr lang="en-US" sz="1100" kern="1200" dirty="0" smtClean="0"/>
                  <a:t>Automated</a:t>
                </a:r>
                <a:endParaRPr lang="en-US" sz="1100" kern="1200" dirty="0"/>
              </a:p>
              <a:p>
                <a:pPr marL="171450" lvl="1" indent="-171450" algn="r" defTabSz="800100">
                  <a:lnSpc>
                    <a:spcPct val="90000"/>
                  </a:lnSpc>
                  <a:spcBef>
                    <a:spcPct val="0"/>
                  </a:spcBef>
                  <a:spcAft>
                    <a:spcPct val="15000"/>
                  </a:spcAft>
                </a:pPr>
                <a:r>
                  <a:rPr lang="en-US" sz="1100" kern="1200" dirty="0" smtClean="0"/>
                  <a:t>In-database</a:t>
                </a:r>
                <a:endParaRPr lang="en-US" sz="1100" kern="1200" dirty="0"/>
              </a:p>
              <a:p>
                <a:pPr marL="171450" lvl="1" indent="-171450" algn="r" defTabSz="800100">
                  <a:lnSpc>
                    <a:spcPct val="90000"/>
                  </a:lnSpc>
                  <a:spcBef>
                    <a:spcPct val="0"/>
                  </a:spcBef>
                  <a:spcAft>
                    <a:spcPct val="15000"/>
                  </a:spcAft>
                </a:pPr>
                <a:r>
                  <a:rPr lang="en-US" sz="1100" kern="1200" dirty="0" smtClean="0"/>
                  <a:t>Batch or Real-time</a:t>
                </a:r>
                <a:endParaRPr lang="en-US" sz="1100" kern="1200" dirty="0"/>
              </a:p>
              <a:p>
                <a:pPr marL="171450" lvl="1" indent="-171450" algn="r" defTabSz="800100">
                  <a:lnSpc>
                    <a:spcPct val="90000"/>
                  </a:lnSpc>
                  <a:spcBef>
                    <a:spcPct val="0"/>
                  </a:spcBef>
                  <a:spcAft>
                    <a:spcPct val="15000"/>
                  </a:spcAft>
                </a:pPr>
                <a:r>
                  <a:rPr lang="en-US" sz="1100" kern="1200" dirty="0" smtClean="0"/>
                  <a:t>Embedded in Applications</a:t>
                </a:r>
                <a:endParaRPr lang="en-US" sz="1100" kern="1200" dirty="0"/>
              </a:p>
            </p:txBody>
          </p:sp>
        </p:grpSp>
        <p:sp>
          <p:nvSpPr>
            <p:cNvPr id="589" name="Oval_Operational"/>
            <p:cNvSpPr>
              <a:spLocks noChangeAspect="1"/>
            </p:cNvSpPr>
            <p:nvPr/>
          </p:nvSpPr>
          <p:spPr>
            <a:xfrm>
              <a:off x="6962270" y="3044830"/>
              <a:ext cx="891437" cy="619126"/>
            </a:xfrm>
            <a:custGeom>
              <a:avLst/>
              <a:gdLst>
                <a:gd name="connsiteX0" fmla="*/ 0 w 1974889"/>
                <a:gd name="connsiteY0" fmla="*/ 987445 h 1974889"/>
                <a:gd name="connsiteX1" fmla="*/ 289217 w 1974889"/>
                <a:gd name="connsiteY1" fmla="*/ 289216 h 1974889"/>
                <a:gd name="connsiteX2" fmla="*/ 987447 w 1974889"/>
                <a:gd name="connsiteY2" fmla="*/ 1 h 1974889"/>
                <a:gd name="connsiteX3" fmla="*/ 1685676 w 1974889"/>
                <a:gd name="connsiteY3" fmla="*/ 289218 h 1974889"/>
                <a:gd name="connsiteX4" fmla="*/ 1974891 w 1974889"/>
                <a:gd name="connsiteY4" fmla="*/ 987448 h 1974889"/>
                <a:gd name="connsiteX5" fmla="*/ 1685675 w 1974889"/>
                <a:gd name="connsiteY5" fmla="*/ 1685677 h 1974889"/>
                <a:gd name="connsiteX6" fmla="*/ 987446 w 1974889"/>
                <a:gd name="connsiteY6" fmla="*/ 1974893 h 1974889"/>
                <a:gd name="connsiteX7" fmla="*/ 289217 w 1974889"/>
                <a:gd name="connsiteY7" fmla="*/ 1685676 h 1974889"/>
                <a:gd name="connsiteX8" fmla="*/ 2 w 1974889"/>
                <a:gd name="connsiteY8" fmla="*/ 987446 h 1974889"/>
                <a:gd name="connsiteX9" fmla="*/ 0 w 1974889"/>
                <a:gd name="connsiteY9" fmla="*/ 987445 h 197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889" h="1974889">
                  <a:moveTo>
                    <a:pt x="0" y="987445"/>
                  </a:moveTo>
                  <a:cubicBezTo>
                    <a:pt x="0" y="725558"/>
                    <a:pt x="104035" y="474398"/>
                    <a:pt x="289217" y="289216"/>
                  </a:cubicBezTo>
                  <a:cubicBezTo>
                    <a:pt x="474399" y="104034"/>
                    <a:pt x="725560" y="1"/>
                    <a:pt x="987447" y="1"/>
                  </a:cubicBezTo>
                  <a:cubicBezTo>
                    <a:pt x="1249334" y="1"/>
                    <a:pt x="1500494" y="104036"/>
                    <a:pt x="1685676" y="289218"/>
                  </a:cubicBezTo>
                  <a:cubicBezTo>
                    <a:pt x="1870858" y="474400"/>
                    <a:pt x="1974891" y="725561"/>
                    <a:pt x="1974891" y="987448"/>
                  </a:cubicBezTo>
                  <a:cubicBezTo>
                    <a:pt x="1974891" y="1249335"/>
                    <a:pt x="1870857" y="1500495"/>
                    <a:pt x="1685675" y="1685677"/>
                  </a:cubicBezTo>
                  <a:cubicBezTo>
                    <a:pt x="1500493" y="1870859"/>
                    <a:pt x="1249332" y="1974893"/>
                    <a:pt x="987446" y="1974893"/>
                  </a:cubicBezTo>
                  <a:cubicBezTo>
                    <a:pt x="725559" y="1974893"/>
                    <a:pt x="474399" y="1870859"/>
                    <a:pt x="289217" y="1685676"/>
                  </a:cubicBezTo>
                  <a:cubicBezTo>
                    <a:pt x="104035" y="1500494"/>
                    <a:pt x="1" y="1249333"/>
                    <a:pt x="2" y="987446"/>
                  </a:cubicBezTo>
                  <a:cubicBezTo>
                    <a:pt x="1" y="987446"/>
                    <a:pt x="1" y="987445"/>
                    <a:pt x="0" y="987445"/>
                  </a:cubicBezTo>
                  <a:close/>
                </a:path>
              </a:pathLst>
            </a:cu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tileRect r="-100000" b="-100000"/>
            </a:gradFill>
            <a:ln>
              <a:noFill/>
            </a:ln>
            <a:effectLst>
              <a:outerShdw blurRad="457200" dist="457200" dir="5400000" sx="90000" sy="-19000" rotWithShape="0">
                <a:prstClr val="black">
                  <a:alpha val="34000"/>
                </a:prstClr>
              </a:outerShdw>
            </a:effectLst>
            <a:scene3d>
              <a:camera prst="isometricOffAxis2Left">
                <a:rot lat="600000" lon="1800000" rev="0"/>
              </a:camera>
              <a:lightRig rig="threePt" dir="t">
                <a:rot lat="0" lon="0" rev="9000000"/>
              </a:lightRig>
            </a:scene3d>
            <a:sp3d extrusionH="190500" prstMaterial="softEdge">
              <a:bevelT w="82550" h="44450"/>
              <a:extrusionClr>
                <a:schemeClr val="tx1"/>
              </a:extrusionClr>
              <a:contourClr>
                <a:schemeClr val="bg1"/>
              </a:contourClr>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01916" tIns="301916" rIns="301916" bIns="301916" numCol="1" spcCol="1270" anchor="ctr" anchorCtr="0">
              <a:noAutofit/>
            </a:bodyPr>
            <a:lstStyle/>
            <a:p>
              <a:pPr lvl="0" algn="ctr" defTabSz="889000">
                <a:lnSpc>
                  <a:spcPct val="90000"/>
                </a:lnSpc>
                <a:spcBef>
                  <a:spcPct val="0"/>
                </a:spcBef>
                <a:spcAft>
                  <a:spcPct val="35000"/>
                </a:spcAft>
              </a:pPr>
              <a:endParaRPr lang="en-US" sz="800" kern="1200" dirty="0">
                <a:effectLst>
                  <a:outerShdw blurRad="50800" dist="101600" dir="5400000" algn="t" rotWithShape="0">
                    <a:prstClr val="black">
                      <a:alpha val="40000"/>
                    </a:prstClr>
                  </a:outerShdw>
                </a:effectLst>
              </a:endParaRPr>
            </a:p>
          </p:txBody>
        </p:sp>
        <p:sp>
          <p:nvSpPr>
            <p:cNvPr id="593" name="Rectangle 592"/>
            <p:cNvSpPr/>
            <p:nvPr/>
          </p:nvSpPr>
          <p:spPr>
            <a:xfrm>
              <a:off x="7022001" y="3261998"/>
              <a:ext cx="835118" cy="199489"/>
            </a:xfrm>
            <a:prstGeom prst="rect">
              <a:avLst/>
            </a:prstGeom>
          </p:spPr>
          <p:txBody>
            <a:bodyPr wrap="none">
              <a:spAutoFit/>
            </a:bodyPr>
            <a:lstStyle/>
            <a:p>
              <a:r>
                <a:rPr lang="en-US" sz="1100" dirty="0" smtClean="0">
                  <a:solidFill>
                    <a:schemeClr val="bg1">
                      <a:lumMod val="95000"/>
                    </a:schemeClr>
                  </a:solidFill>
                  <a:effectLst>
                    <a:outerShdw blurRad="50800" dist="76200" dir="5400000" algn="t" rotWithShape="0">
                      <a:prstClr val="black">
                        <a:alpha val="93000"/>
                      </a:prstClr>
                    </a:outerShdw>
                  </a:effectLst>
                </a:rPr>
                <a:t>Operationalize</a:t>
              </a:r>
              <a:endParaRPr lang="en-US" sz="1100" dirty="0"/>
            </a:p>
          </p:txBody>
        </p:sp>
      </p:grpSp>
      <p:pic>
        <p:nvPicPr>
          <p:cNvPr id="494" name="Picture 4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053" y="2060185"/>
            <a:ext cx="1497330" cy="1489710"/>
          </a:xfrm>
          <a:prstGeom prst="rect">
            <a:avLst/>
          </a:prstGeom>
          <a:effectLst>
            <a:outerShdw blurRad="50800" dist="50800" dir="5400000" algn="ctr" rotWithShape="0">
              <a:schemeClr val="bg1"/>
            </a:outerShdw>
          </a:effectLst>
        </p:spPr>
      </p:pic>
      <p:sp>
        <p:nvSpPr>
          <p:cNvPr id="495" name="TextBox 494"/>
          <p:cNvSpPr txBox="1"/>
          <p:nvPr/>
        </p:nvSpPr>
        <p:spPr>
          <a:xfrm>
            <a:off x="6602386" y="1475749"/>
            <a:ext cx="2424825" cy="707886"/>
          </a:xfrm>
          <a:prstGeom prst="rect">
            <a:avLst/>
          </a:prstGeom>
          <a:noFill/>
        </p:spPr>
        <p:txBody>
          <a:bodyPr wrap="square" rtlCol="0">
            <a:spAutoFit/>
          </a:bodyPr>
          <a:lstStyle/>
          <a:p>
            <a:pPr algn="ctr"/>
            <a:r>
              <a:rPr lang="en-US" sz="2000" dirty="0" smtClean="0">
                <a:solidFill>
                  <a:schemeClr val="tx1"/>
                </a:solidFill>
              </a:rPr>
              <a:t>      Management &amp; Monitoring</a:t>
            </a:r>
            <a:endParaRPr lang="en-US" sz="2000" dirty="0">
              <a:solidFill>
                <a:schemeClr val="tx1"/>
              </a:solidFill>
            </a:endParaRPr>
          </a:p>
        </p:txBody>
      </p:sp>
      <p:pic>
        <p:nvPicPr>
          <p:cNvPr id="496" name="Picture 11"/>
          <p:cNvPicPr>
            <a:picLocks noChangeAspect="1" noChangeArrowheads="1"/>
          </p:cNvPicPr>
          <p:nvPr/>
        </p:nvPicPr>
        <p:blipFill>
          <a:blip r:embed="rId4" cstate="print"/>
          <a:srcRect/>
          <a:stretch>
            <a:fillRect/>
          </a:stretch>
        </p:blipFill>
        <p:spPr bwMode="auto">
          <a:xfrm>
            <a:off x="2344269" y="2128125"/>
            <a:ext cx="1774508" cy="1380173"/>
          </a:xfrm>
          <a:prstGeom prst="rect">
            <a:avLst/>
          </a:prstGeom>
          <a:ln>
            <a:noFill/>
          </a:ln>
          <a:effectLst/>
        </p:spPr>
      </p:pic>
      <p:pic>
        <p:nvPicPr>
          <p:cNvPr id="497" name="Picture 5"/>
          <p:cNvPicPr>
            <a:picLocks noChangeAspect="1" noChangeArrowheads="1"/>
          </p:cNvPicPr>
          <p:nvPr/>
        </p:nvPicPr>
        <p:blipFill rotWithShape="1">
          <a:blip r:embed="rId5" cstate="print"/>
          <a:srcRect b="20000"/>
          <a:stretch/>
        </p:blipFill>
        <p:spPr bwMode="auto">
          <a:xfrm>
            <a:off x="7305525" y="2276931"/>
            <a:ext cx="1492187" cy="1484986"/>
          </a:xfrm>
          <a:prstGeom prst="rect">
            <a:avLst/>
          </a:prstGeom>
          <a:noFill/>
          <a:ln w="9525">
            <a:noFill/>
            <a:miter lim="800000"/>
            <a:headEnd/>
            <a:tailEnd/>
          </a:ln>
          <a:effectLst/>
        </p:spPr>
      </p:pic>
      <p:sp>
        <p:nvSpPr>
          <p:cNvPr id="4" name="Rectangle 3"/>
          <p:cNvSpPr/>
          <p:nvPr/>
        </p:nvSpPr>
        <p:spPr>
          <a:xfrm>
            <a:off x="206343" y="3970854"/>
            <a:ext cx="1958813" cy="286232"/>
          </a:xfrm>
          <a:prstGeom prst="rect">
            <a:avLst/>
          </a:prstGeom>
        </p:spPr>
        <p:txBody>
          <a:bodyPr wrap="square">
            <a:spAutoFit/>
          </a:bodyPr>
          <a:lstStyle/>
          <a:p>
            <a:pPr marL="342900" lvl="0" indent="-342900">
              <a:lnSpc>
                <a:spcPct val="90000"/>
              </a:lnSpc>
              <a:spcBef>
                <a:spcPct val="35000"/>
              </a:spcBef>
              <a:spcAft>
                <a:spcPct val="17000"/>
              </a:spcAft>
              <a:buClr>
                <a:srgbClr val="00539B"/>
              </a:buClr>
              <a:buFont typeface="Wingdings" pitchFamily="2" charset="2"/>
              <a:buChar char="§"/>
            </a:pPr>
            <a:r>
              <a:rPr lang="en-US" b="1" kern="0" dirty="0" smtClean="0">
                <a:latin typeface="Arial"/>
                <a:ea typeface="ＭＳ Ｐゴシック" pitchFamily="-112" charset="-128"/>
              </a:rPr>
              <a:t>JMP Pro</a:t>
            </a:r>
            <a:endParaRPr lang="en-US" b="1" kern="0" dirty="0">
              <a:latin typeface="Arial"/>
              <a:ea typeface="ＭＳ Ｐゴシック" pitchFamily="-112" charset="-128"/>
            </a:endParaRPr>
          </a:p>
        </p:txBody>
      </p:sp>
      <p:sp>
        <p:nvSpPr>
          <p:cNvPr id="19" name="Rectangle 18"/>
          <p:cNvSpPr/>
          <p:nvPr/>
        </p:nvSpPr>
        <p:spPr>
          <a:xfrm>
            <a:off x="2249999" y="3961427"/>
            <a:ext cx="2305991" cy="1591782"/>
          </a:xfrm>
          <a:prstGeom prst="rect">
            <a:avLst/>
          </a:prstGeom>
        </p:spPr>
        <p:txBody>
          <a:bodyPr wrap="square">
            <a:spAutoFit/>
          </a:bodyPr>
          <a:lstStyle/>
          <a:p>
            <a:pPr marL="342900" lvl="0" indent="-342900">
              <a:lnSpc>
                <a:spcPct val="90000"/>
              </a:lnSpc>
              <a:spcBef>
                <a:spcPct val="35000"/>
              </a:spcBef>
              <a:spcAft>
                <a:spcPct val="17000"/>
              </a:spcAft>
              <a:buClr>
                <a:srgbClr val="00539B"/>
              </a:buClr>
              <a:buFont typeface="Wingdings" pitchFamily="2" charset="2"/>
              <a:buChar char="§"/>
            </a:pPr>
            <a:r>
              <a:rPr lang="en-US" b="1" kern="0" dirty="0" smtClean="0">
                <a:latin typeface="Arial"/>
                <a:ea typeface="ＭＳ Ｐゴシック" pitchFamily="-112" charset="-128"/>
              </a:rPr>
              <a:t>JMP Pro</a:t>
            </a:r>
          </a:p>
          <a:p>
            <a:pPr marL="342900" lvl="0" indent="-342900">
              <a:lnSpc>
                <a:spcPct val="90000"/>
              </a:lnSpc>
              <a:spcBef>
                <a:spcPct val="35000"/>
              </a:spcBef>
              <a:spcAft>
                <a:spcPct val="17000"/>
              </a:spcAft>
              <a:buClr>
                <a:srgbClr val="00539B"/>
              </a:buClr>
              <a:buFont typeface="Wingdings" pitchFamily="2" charset="2"/>
              <a:buChar char="§"/>
            </a:pPr>
            <a:r>
              <a:rPr lang="en-US" kern="0" dirty="0" smtClean="0">
                <a:latin typeface="Arial"/>
                <a:ea typeface="ＭＳ Ｐゴシック" pitchFamily="-112" charset="-128"/>
              </a:rPr>
              <a:t>SAS Enterprise Miner for Desktop</a:t>
            </a:r>
          </a:p>
          <a:p>
            <a:pPr marL="342900" lvl="0" indent="-342900">
              <a:lnSpc>
                <a:spcPct val="90000"/>
              </a:lnSpc>
              <a:spcBef>
                <a:spcPct val="35000"/>
              </a:spcBef>
              <a:spcAft>
                <a:spcPct val="17000"/>
              </a:spcAft>
              <a:buClr>
                <a:srgbClr val="00539B"/>
              </a:buClr>
              <a:buFont typeface="Wingdings" pitchFamily="2" charset="2"/>
              <a:buChar char="§"/>
            </a:pPr>
            <a:r>
              <a:rPr lang="en-US" kern="0" dirty="0" smtClean="0">
                <a:latin typeface="Arial"/>
                <a:ea typeface="ＭＳ Ｐゴシック" pitchFamily="-112" charset="-128"/>
              </a:rPr>
              <a:t>SAS Enterprise Miner</a:t>
            </a:r>
          </a:p>
          <a:p>
            <a:pPr marL="342900" lvl="0" indent="-342900">
              <a:lnSpc>
                <a:spcPct val="90000"/>
              </a:lnSpc>
              <a:spcBef>
                <a:spcPct val="35000"/>
              </a:spcBef>
              <a:spcAft>
                <a:spcPct val="17000"/>
              </a:spcAft>
              <a:buClr>
                <a:srgbClr val="00539B"/>
              </a:buClr>
              <a:buFont typeface="Wingdings" pitchFamily="2" charset="2"/>
              <a:buChar char="§"/>
            </a:pPr>
            <a:r>
              <a:rPr lang="en-US" kern="0" dirty="0" smtClean="0">
                <a:latin typeface="Arial"/>
                <a:ea typeface="ＭＳ Ｐゴシック" pitchFamily="-112" charset="-128"/>
              </a:rPr>
              <a:t>SAS Analytics Accelerator</a:t>
            </a:r>
            <a:endParaRPr lang="en-US" kern="0" dirty="0">
              <a:latin typeface="Arial"/>
              <a:ea typeface="ＭＳ Ｐゴシック" pitchFamily="-112" charset="-128"/>
            </a:endParaRPr>
          </a:p>
        </p:txBody>
      </p:sp>
      <p:sp>
        <p:nvSpPr>
          <p:cNvPr id="20" name="Rectangle 19"/>
          <p:cNvSpPr/>
          <p:nvPr/>
        </p:nvSpPr>
        <p:spPr>
          <a:xfrm>
            <a:off x="7198411" y="3943274"/>
            <a:ext cx="1981607" cy="480131"/>
          </a:xfrm>
          <a:prstGeom prst="rect">
            <a:avLst/>
          </a:prstGeom>
        </p:spPr>
        <p:txBody>
          <a:bodyPr wrap="square">
            <a:spAutoFit/>
          </a:bodyPr>
          <a:lstStyle/>
          <a:p>
            <a:pPr marL="342900" lvl="0" indent="-342900">
              <a:lnSpc>
                <a:spcPct val="90000"/>
              </a:lnSpc>
              <a:spcBef>
                <a:spcPct val="35000"/>
              </a:spcBef>
              <a:spcAft>
                <a:spcPct val="17000"/>
              </a:spcAft>
              <a:buClr>
                <a:srgbClr val="00539B"/>
              </a:buClr>
              <a:buFont typeface="Wingdings" pitchFamily="2" charset="2"/>
              <a:buChar char="§"/>
            </a:pPr>
            <a:r>
              <a:rPr lang="en-US" kern="0" dirty="0" smtClean="0">
                <a:latin typeface="Arial"/>
                <a:ea typeface="ＭＳ Ｐゴシック" pitchFamily="-112" charset="-128"/>
              </a:rPr>
              <a:t>SAS Model Manager</a:t>
            </a:r>
            <a:endParaRPr lang="en-US" kern="0" dirty="0">
              <a:latin typeface="Arial"/>
              <a:ea typeface="ＭＳ Ｐゴシック" pitchFamily="-112" charset="-128"/>
            </a:endParaRPr>
          </a:p>
        </p:txBody>
      </p:sp>
      <p:sp>
        <p:nvSpPr>
          <p:cNvPr id="21" name="Rectangle 20"/>
          <p:cNvSpPr/>
          <p:nvPr/>
        </p:nvSpPr>
        <p:spPr>
          <a:xfrm>
            <a:off x="4746765" y="3943274"/>
            <a:ext cx="1981607" cy="1673663"/>
          </a:xfrm>
          <a:prstGeom prst="rect">
            <a:avLst/>
          </a:prstGeom>
        </p:spPr>
        <p:txBody>
          <a:bodyPr wrap="square">
            <a:spAutoFit/>
          </a:bodyPr>
          <a:lstStyle/>
          <a:p>
            <a:pPr marL="342900" lvl="0" indent="-342900">
              <a:lnSpc>
                <a:spcPct val="90000"/>
              </a:lnSpc>
              <a:spcBef>
                <a:spcPct val="35000"/>
              </a:spcBef>
              <a:spcAft>
                <a:spcPct val="17000"/>
              </a:spcAft>
              <a:buClr>
                <a:srgbClr val="00539B"/>
              </a:buClr>
              <a:buFont typeface="Wingdings" pitchFamily="2" charset="2"/>
              <a:buChar char="§"/>
            </a:pPr>
            <a:r>
              <a:rPr lang="en-US" kern="0" dirty="0" smtClean="0">
                <a:latin typeface="Arial"/>
                <a:ea typeface="ＭＳ Ｐゴシック" pitchFamily="-112" charset="-128"/>
              </a:rPr>
              <a:t>SAS Model Manager</a:t>
            </a:r>
          </a:p>
          <a:p>
            <a:pPr marL="342900" lvl="0" indent="-342900">
              <a:lnSpc>
                <a:spcPct val="90000"/>
              </a:lnSpc>
              <a:spcBef>
                <a:spcPct val="35000"/>
              </a:spcBef>
              <a:spcAft>
                <a:spcPct val="17000"/>
              </a:spcAft>
              <a:buClr>
                <a:srgbClr val="00539B"/>
              </a:buClr>
              <a:buFont typeface="Wingdings" pitchFamily="2" charset="2"/>
              <a:buChar char="§"/>
            </a:pPr>
            <a:r>
              <a:rPr lang="en-US" kern="0" dirty="0" smtClean="0">
                <a:latin typeface="Arial"/>
                <a:ea typeface="ＭＳ Ｐゴシック" pitchFamily="-112" charset="-128"/>
              </a:rPr>
              <a:t>SAS Scoring Accelerator</a:t>
            </a:r>
          </a:p>
          <a:p>
            <a:pPr marL="342900" lvl="0" indent="-342900">
              <a:lnSpc>
                <a:spcPct val="90000"/>
              </a:lnSpc>
              <a:spcBef>
                <a:spcPct val="35000"/>
              </a:spcBef>
              <a:spcAft>
                <a:spcPct val="17000"/>
              </a:spcAft>
              <a:buClr>
                <a:srgbClr val="00539B"/>
              </a:buClr>
              <a:buFont typeface="Wingdings" pitchFamily="2" charset="2"/>
              <a:buChar char="§"/>
            </a:pPr>
            <a:r>
              <a:rPr lang="en-US" kern="0" dirty="0" smtClean="0">
                <a:latin typeface="Arial"/>
                <a:ea typeface="ＭＳ Ｐゴシック" pitchFamily="-112" charset="-128"/>
              </a:rPr>
              <a:t>Base SAS, C, Java and PMML Scoring</a:t>
            </a:r>
          </a:p>
        </p:txBody>
      </p:sp>
    </p:spTree>
    <p:extLst>
      <p:ext uri="{BB962C8B-B14F-4D97-AF65-F5344CB8AC3E}">
        <p14:creationId xmlns:p14="http://schemas.microsoft.com/office/powerpoint/2010/main" val="1645776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me…</a:t>
            </a:r>
            <a:endParaRPr lang="en-US" dirty="0"/>
          </a:p>
        </p:txBody>
      </p:sp>
      <p:sp>
        <p:nvSpPr>
          <p:cNvPr id="24" name="Content Placeholder 23"/>
          <p:cNvSpPr>
            <a:spLocks noGrp="1"/>
          </p:cNvSpPr>
          <p:nvPr>
            <p:ph idx="1"/>
          </p:nvPr>
        </p:nvSpPr>
        <p:spPr>
          <a:xfrm>
            <a:off x="430356" y="4791710"/>
            <a:ext cx="8201025" cy="1277657"/>
          </a:xfrm>
        </p:spPr>
        <p:txBody>
          <a:bodyPr/>
          <a:lstStyle/>
          <a:p>
            <a:r>
              <a:rPr lang="en-US" sz="1800" dirty="0" smtClean="0"/>
              <a:t>Tracy’s here too….</a:t>
            </a:r>
          </a:p>
          <a:p>
            <a:pPr lvl="1"/>
            <a:r>
              <a:rPr lang="en-US" sz="1600" dirty="0" smtClean="0"/>
              <a:t>Tracy Shelton</a:t>
            </a:r>
          </a:p>
          <a:p>
            <a:pPr lvl="1"/>
            <a:r>
              <a:rPr lang="en-US" sz="1600" dirty="0" smtClean="0">
                <a:hlinkClick r:id="rId2"/>
              </a:rPr>
              <a:t>Tracy.shelton@jmp.com</a:t>
            </a:r>
            <a:endParaRPr lang="en-US" sz="1600" dirty="0" smtClean="0"/>
          </a:p>
          <a:p>
            <a:pPr lvl="1"/>
            <a:r>
              <a:rPr lang="en-US" sz="1600" dirty="0" smtClean="0"/>
              <a:t>919-531-0634</a:t>
            </a:r>
            <a:endParaRPr lang="en-US" sz="1600" dirty="0"/>
          </a:p>
        </p:txBody>
      </p:sp>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8836" t="38910" r="43190" b="35186"/>
          <a:stretch/>
        </p:blipFill>
        <p:spPr bwMode="auto">
          <a:xfrm>
            <a:off x="3497576" y="886689"/>
            <a:ext cx="447640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3717865" y="2601882"/>
            <a:ext cx="14297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 name="Straight Arrow Connector 7"/>
          <p:cNvCxnSpPr/>
          <p:nvPr/>
        </p:nvCxnSpPr>
        <p:spPr bwMode="auto">
          <a:xfrm flipH="1">
            <a:off x="2944780" y="2601882"/>
            <a:ext cx="798022" cy="98921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Oval 8"/>
          <p:cNvSpPr/>
          <p:nvPr/>
        </p:nvSpPr>
        <p:spPr bwMode="auto">
          <a:xfrm>
            <a:off x="559029" y="3616034"/>
            <a:ext cx="3291840" cy="598517"/>
          </a:xfrm>
          <a:prstGeom prst="ellipse">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indent="0" algn="ctr">
              <a:buNone/>
            </a:pPr>
            <a:r>
              <a:rPr lang="en-US" b="1" dirty="0"/>
              <a:t>Account Representative</a:t>
            </a:r>
          </a:p>
          <a:p>
            <a:pPr marL="0" indent="0" algn="ctr">
              <a:buNone/>
            </a:pPr>
            <a:r>
              <a:rPr lang="en-US" b="1" dirty="0"/>
              <a:t>Central Territory</a:t>
            </a:r>
          </a:p>
        </p:txBody>
      </p:sp>
      <p:cxnSp>
        <p:nvCxnSpPr>
          <p:cNvPr id="14" name="Elbow Connector 13"/>
          <p:cNvCxnSpPr/>
          <p:nvPr/>
        </p:nvCxnSpPr>
        <p:spPr bwMode="auto">
          <a:xfrm rot="16200000" flipH="1">
            <a:off x="4567843" y="3221178"/>
            <a:ext cx="1454725" cy="665019"/>
          </a:xfrm>
          <a:prstGeom prst="bentConnector3">
            <a:avLst>
              <a:gd name="adj1" fmla="val 286"/>
            </a:avLst>
          </a:prstGeom>
          <a:solidFill>
            <a:schemeClr val="accent1"/>
          </a:solidFill>
          <a:ln w="12700" cap="flat" cmpd="sng" algn="ctr">
            <a:solidFill>
              <a:schemeClr val="tx1"/>
            </a:solidFill>
            <a:prstDash val="solid"/>
            <a:round/>
            <a:headEnd type="none" w="med" len="med"/>
            <a:tailEnd type="arrow"/>
          </a:ln>
          <a:effectLst/>
        </p:spPr>
      </p:cxnSp>
      <p:sp>
        <p:nvSpPr>
          <p:cNvPr id="18" name="Oval 17"/>
          <p:cNvSpPr/>
          <p:nvPr/>
        </p:nvSpPr>
        <p:spPr bwMode="auto">
          <a:xfrm>
            <a:off x="4962694" y="4272739"/>
            <a:ext cx="3208713" cy="532015"/>
          </a:xfrm>
          <a:prstGeom prst="ellipse">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indent="0">
              <a:buNone/>
            </a:pPr>
            <a:r>
              <a:rPr lang="en-US" b="1" dirty="0" smtClean="0"/>
              <a:t>           VoIP Phone..</a:t>
            </a:r>
          </a:p>
          <a:p>
            <a:pPr marL="0" indent="0">
              <a:buNone/>
            </a:pPr>
            <a:r>
              <a:rPr lang="en-US" b="1" dirty="0" smtClean="0"/>
              <a:t>    I </a:t>
            </a:r>
            <a:r>
              <a:rPr lang="en-US" b="1" dirty="0"/>
              <a:t>really am in Denver!</a:t>
            </a:r>
          </a:p>
        </p:txBody>
      </p:sp>
    </p:spTree>
    <p:extLst>
      <p:ext uri="{BB962C8B-B14F-4D97-AF65-F5344CB8AC3E}">
        <p14:creationId xmlns:p14="http://schemas.microsoft.com/office/powerpoint/2010/main" val="3715237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JMP_Template_2010">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74D94B975F64545A594274204C7BBD4" ma:contentTypeVersion="0" ma:contentTypeDescription="Create a new document." ma:contentTypeScope="" ma:versionID="a070ba8286481be119216473e7ef92d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6F3235-54B9-4132-8885-D260F97975D4}">
  <ds:schemaRefs>
    <ds:schemaRef ds:uri="http://schemas.microsoft.com/office/2006/metadata/longProperties"/>
  </ds:schemaRefs>
</ds:datastoreItem>
</file>

<file path=customXml/itemProps2.xml><?xml version="1.0" encoding="utf-8"?>
<ds:datastoreItem xmlns:ds="http://schemas.openxmlformats.org/officeDocument/2006/customXml" ds:itemID="{60C0EC8D-DC2D-412B-BF2D-F0742B6EC6C7}">
  <ds:schemaRefs>
    <ds:schemaRef ds:uri="http://schemas.microsoft.com/sharepoint/v3/contenttype/forms"/>
  </ds:schemaRefs>
</ds:datastoreItem>
</file>

<file path=customXml/itemProps3.xml><?xml version="1.0" encoding="utf-8"?>
<ds:datastoreItem xmlns:ds="http://schemas.openxmlformats.org/officeDocument/2006/customXml" ds:itemID="{1C1ECD8B-190C-41CD-BA4D-68678999D560}">
  <ds:schemaRef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http://schemas.microsoft.com/office/infopath/2007/PartnerControls"/>
  </ds:schemaRefs>
</ds:datastoreItem>
</file>

<file path=customXml/itemProps4.xml><?xml version="1.0" encoding="utf-8"?>
<ds:datastoreItem xmlns:ds="http://schemas.openxmlformats.org/officeDocument/2006/customXml" ds:itemID="{ABADE9B5-3B48-4B18-9D08-C2CA21517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JMP_Template_2010</Template>
  <TotalTime>4145</TotalTime>
  <Words>652</Words>
  <Application>Microsoft Office PowerPoint</Application>
  <PresentationFormat>On-screen Show (4:3)</PresentationFormat>
  <Paragraphs>86</Paragraphs>
  <Slides>13</Slides>
  <Notes>1</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JMP_Template_2010</vt:lpstr>
      <vt:lpstr>A Quick Introduction to JMP  </vt:lpstr>
      <vt:lpstr>What is JMP?</vt:lpstr>
      <vt:lpstr>Cool Interactive Visualization</vt:lpstr>
      <vt:lpstr>Bubble Plot</vt:lpstr>
      <vt:lpstr>Prediction Profiler</vt:lpstr>
      <vt:lpstr>Tell me more about this SAS Integration……  </vt:lpstr>
      <vt:lpstr>What’s this I hear about JMP Pro?</vt:lpstr>
      <vt:lpstr>SAS Predictive Analytics Suite Tailored Environments for Data Mining</vt:lpstr>
      <vt:lpstr>Where to find me…</vt:lpstr>
      <vt:lpstr>Where to find more... </vt:lpstr>
      <vt:lpstr>Explorers Series – Boulder, CO</vt:lpstr>
      <vt:lpstr>Discovery Summit 2011 – Denver, CO</vt:lpstr>
      <vt:lpstr>PowerPoint Presentation</vt:lpstr>
    </vt:vector>
  </TitlesOfParts>
  <Company>SAS Institute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 Hiller</dc:creator>
  <cp:lastModifiedBy>Dara Hammond</cp:lastModifiedBy>
  <cp:revision>136</cp:revision>
  <cp:lastPrinted>2011-04-12T20:37:41Z</cp:lastPrinted>
  <dcterms:created xsi:type="dcterms:W3CDTF">2010-10-15T14:06:32Z</dcterms:created>
  <dcterms:modified xsi:type="dcterms:W3CDTF">2011-04-18T14:56:08Z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Standard template for internal-facing presentations.</vt:lpwstr>
  </property>
  <property fmtid="{D5CDD505-2E9C-101B-9397-08002B2CF9AE}" pid="3" name="TemplateType">
    <vt:lpwstr>Standard</vt:lpwstr>
  </property>
  <property fmtid="{D5CDD505-2E9C-101B-9397-08002B2CF9AE}" pid="4" name="Order">
    <vt:r8>600</vt:r8>
  </property>
  <property fmtid="{D5CDD505-2E9C-101B-9397-08002B2CF9AE}" pid="5" name="ContentTypeId">
    <vt:lpwstr>0x010100174D94B975F64545A594274204C7BBD4</vt:lpwstr>
  </property>
</Properties>
</file>